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7283" y="1371600"/>
            <a:ext cx="7431435" cy="3505200"/>
          </a:xfrm>
        </p:spPr>
        <p:txBody>
          <a:bodyPr>
            <a:noAutofit/>
          </a:bodyPr>
          <a:lstStyle>
            <a:lvl1pPr latinLnBrk="0">
              <a:defRPr kumimoji="1" lang="ja-JP" sz="7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7283" y="4953000"/>
            <a:ext cx="6688292" cy="1066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24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0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51497" y="1828800"/>
            <a:ext cx="7803007" cy="4191000"/>
          </a:xfrm>
        </p:spPr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 baseline="0"/>
            </a:lvl6pPr>
            <a:lvl7pPr latinLnBrk="0">
              <a:defRPr kumimoji="1" lang="ja-JP" baseline="0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3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25574" y="533400"/>
            <a:ext cx="1114715" cy="559276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37282" y="533400"/>
            <a:ext cx="6564435" cy="5592764"/>
          </a:xfrm>
        </p:spPr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4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51497" y="1828800"/>
            <a:ext cx="7803007" cy="4191000"/>
          </a:xfrm>
        </p:spPr>
        <p:txBody>
          <a:bodyPr/>
          <a:lstStyle>
            <a:lvl5pPr latinLnBrk="0">
              <a:defRPr kumimoji="1" lang="ja-JP"/>
            </a:lvl5pPr>
            <a:lvl6pPr latinLnBrk="0">
              <a:defRPr kumimoji="1" lang="ja-JP" baseline="0"/>
            </a:lvl6pPr>
            <a:lvl7pPr latinLnBrk="0">
              <a:defRPr kumimoji="1" lang="ja-JP" baseline="0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37284" y="2514601"/>
            <a:ext cx="7431435" cy="2819400"/>
          </a:xfrm>
        </p:spPr>
        <p:txBody>
          <a:bodyPr anchor="b">
            <a:noAutofit/>
          </a:bodyPr>
          <a:lstStyle>
            <a:lvl1pPr algn="l" latinLnBrk="0">
              <a:defRPr kumimoji="1" lang="ja-JP" sz="6600" b="0" cap="none" baseline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8584" y="1340768"/>
            <a:ext cx="6688292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7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51497" y="1828800"/>
            <a:ext cx="3775169" cy="4191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62643" y="1828800"/>
            <a:ext cx="3777647" cy="4191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6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51497" y="1828800"/>
            <a:ext cx="3775169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51497" y="2667000"/>
            <a:ext cx="3775169" cy="33528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 baseline="0"/>
            </a:lvl6pPr>
            <a:lvl7pPr latinLnBrk="0">
              <a:defRPr kumimoji="1" lang="ja-JP" sz="1400" baseline="0"/>
            </a:lvl7pPr>
            <a:lvl8pPr latinLnBrk="0">
              <a:defRPr kumimoji="1" lang="ja-JP" sz="1400" baseline="0"/>
            </a:lvl8pPr>
            <a:lvl9pPr latinLnBrk="0">
              <a:defRPr kumimoji="1" lang="ja-JP" sz="1400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65122" y="1828800"/>
            <a:ext cx="3775169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65122" y="2667000"/>
            <a:ext cx="3775169" cy="33528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4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6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9926" y="2590800"/>
            <a:ext cx="2662930" cy="1924050"/>
          </a:xfrm>
        </p:spPr>
        <p:txBody>
          <a:bodyPr anchor="b">
            <a:normAutofit/>
          </a:bodyPr>
          <a:lstStyle>
            <a:lvl1pPr algn="l" latinLnBrk="0">
              <a:defRPr kumimoji="1" lang="ja-JP" sz="3200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9856" y="838200"/>
            <a:ext cx="5016220" cy="51816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9926" y="4648200"/>
            <a:ext cx="266293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kumimoji="1" lang="ja-JP" sz="16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8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28" y="458788"/>
            <a:ext cx="5385210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9926" y="2590800"/>
            <a:ext cx="2662930" cy="1924050"/>
          </a:xfrm>
        </p:spPr>
        <p:txBody>
          <a:bodyPr anchor="b">
            <a:normAutofit/>
          </a:bodyPr>
          <a:lstStyle>
            <a:lvl1pPr algn="l" latinLnBrk="0">
              <a:defRPr kumimoji="1" lang="ja-JP" sz="3200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457571" y="836610"/>
            <a:ext cx="4768505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9926" y="4648200"/>
            <a:ext cx="266293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kumimoji="1" lang="ja-JP" sz="16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364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51497" y="1828800"/>
            <a:ext cx="780300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  <a:p>
            <a:pPr lvl="5"/>
            <a:r>
              <a:rPr kumimoji="1" lang="ja-JP" dirty="0"/>
              <a:t>第 6 レベル</a:t>
            </a:r>
          </a:p>
          <a:p>
            <a:pPr lvl="6"/>
            <a:r>
              <a:rPr kumimoji="1" lang="ja-JP" dirty="0"/>
              <a:t>第 7 レベル</a:t>
            </a:r>
          </a:p>
          <a:p>
            <a:pPr lvl="7"/>
            <a:r>
              <a:rPr kumimoji="1" lang="ja-JP" dirty="0"/>
              <a:t>第 8 レベル</a:t>
            </a:r>
          </a:p>
          <a:p>
            <a:pPr lvl="8"/>
            <a:r>
              <a:rPr kumimoji="1" lang="ja-JP" dirty="0"/>
              <a:t>第 9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96645" y="6172201"/>
            <a:ext cx="107282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1497" y="6172201"/>
            <a:ext cx="55772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985448" y="6453336"/>
            <a:ext cx="80507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100">
                <a:solidFill>
                  <a:schemeClr val="tx1"/>
                </a:solidFill>
                <a:latin typeface="Arial Black" pitchFamily="34" charset="0"/>
                <a:ea typeface="HGｺﾞｼｯｸE" pitchFamily="49" charset="-128"/>
                <a:cs typeface="Meiryo UI" panose="020B0604030504040204" pitchFamily="50" charset="-128"/>
              </a:defRPr>
            </a:lvl1pPr>
          </a:lstStyle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5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kumimoji="1" lang="ja-JP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400" smtClean="0"/>
              <a:t>第</a:t>
            </a:r>
            <a:r>
              <a:rPr kumimoji="1" lang="en-US" altLang="ja-JP" sz="4400" smtClean="0"/>
              <a:t>1</a:t>
            </a:r>
            <a:r>
              <a:rPr kumimoji="1" lang="ja-JP" altLang="en-US" sz="4400" smtClean="0"/>
              <a:t>章</a:t>
            </a:r>
            <a:r>
              <a:rPr kumimoji="1" lang="ja-JP" altLang="en-US" sz="3600" smtClean="0"/>
              <a:t>　</a:t>
            </a:r>
            <a:r>
              <a:rPr kumimoji="1" lang="ja-JP" altLang="en-US" sz="8000" spc="600" smtClean="0"/>
              <a:t>はじめに</a:t>
            </a:r>
            <a:endParaRPr kumimoji="1" lang="ja-JP" altLang="en-US" sz="8000" spc="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smtClean="0"/>
              <a:t>世界のエネルギー構造の変遷</a:t>
            </a:r>
            <a:endParaRPr kumimoji="1" lang="ja-JP" altLang="en-US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/>
              <a:t>国内</a:t>
            </a:r>
            <a:r>
              <a:rPr kumimoji="1" lang="ja-JP" altLang="en-US" b="1" smtClean="0"/>
              <a:t>のエネルギー構造</a:t>
            </a:r>
            <a:endParaRPr kumimoji="1" lang="ja-JP" altLang="en-US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smtClean="0"/>
              <a:t>増加し続ける</a:t>
            </a:r>
            <a:r>
              <a:rPr kumimoji="1" lang="ja-JP" altLang="en-US" b="1" smtClean="0"/>
              <a:t>温室効果ガスの大気中の濃度</a:t>
            </a:r>
            <a:endParaRPr kumimoji="1" lang="ja-JP" altLang="en-US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実際に世界の複数箇所で観測された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大気中、海面の二酸化炭素の濃度</a:t>
            </a:r>
            <a:endParaRPr lang="ja-JP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ja-JP" altLang="en-US" b="1" smtClean="0"/>
              <a:t>排出量と気温上昇量</a:t>
            </a:r>
            <a:endParaRPr lang="ja-JP" altLang="en-US" b="1" dirty="0"/>
          </a:p>
        </p:txBody>
      </p:sp>
      <p:pic>
        <p:nvPicPr>
          <p:cNvPr id="3" name="図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b="1" smtClean="0">
                <a:solidFill>
                  <a:schemeClr val="accent1"/>
                </a:solidFill>
              </a:rPr>
              <a:t>「気候」とは</a:t>
            </a:r>
            <a:endParaRPr kumimoji="1" lang="ja-JP" altLang="en-US" sz="4400" b="1" dirty="0">
              <a:solidFill>
                <a:schemeClr val="accent1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b="1" smtClean="0">
                <a:solidFill>
                  <a:schemeClr val="accent1"/>
                </a:solidFill>
              </a:rPr>
              <a:t>気候が変動・変化するシステム</a:t>
            </a:r>
            <a:endParaRPr kumimoji="1" lang="ja-JP" altLang="en-US" sz="3600" b="1" dirty="0">
              <a:solidFill>
                <a:schemeClr val="accent1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ja-JP" b="1" smtClean="0"/>
              <a:t/>
            </a:r>
            <a:br>
              <a:rPr kumimoji="1" lang="en-US" altLang="ja-JP" b="1" smtClean="0"/>
            </a:br>
            <a:r>
              <a:rPr kumimoji="1" lang="ja-JP" altLang="en-US" smtClean="0"/>
              <a:t>気候変動の</a:t>
            </a:r>
            <a:r>
              <a:rPr lang="ja-JP" altLang="en-US" smtClean="0"/>
              <a:t>「外部因子」には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z="3600" b="1" smtClean="0">
                <a:solidFill>
                  <a:schemeClr val="accent2">
                    <a:lumMod val="75000"/>
                  </a:schemeClr>
                </a:solidFill>
              </a:rPr>
              <a:t>「自然的要因」</a:t>
            </a:r>
            <a:r>
              <a:rPr lang="ja-JP" altLang="en-US" smtClean="0"/>
              <a:t>と</a:t>
            </a:r>
            <a:r>
              <a:rPr lang="ja-JP" altLang="en-US" sz="3600" b="1" smtClean="0">
                <a:solidFill>
                  <a:schemeClr val="accent2">
                    <a:lumMod val="75000"/>
                  </a:schemeClr>
                </a:solidFill>
              </a:rPr>
              <a:t>「人為的要因」</a:t>
            </a:r>
            <a:r>
              <a:rPr lang="ja-JP" altLang="en-US" smtClean="0"/>
              <a:t>があります</a:t>
            </a:r>
            <a:endParaRPr kumimoji="1" lang="ja-JP" altLang="en-US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400" smtClean="0"/>
              <a:t/>
            </a:r>
            <a:br>
              <a:rPr kumimoji="1" lang="en-US" altLang="ja-JP" sz="4400" smtClean="0"/>
            </a:br>
            <a:r>
              <a:rPr kumimoji="1" lang="ja-JP" altLang="en-US" sz="4400" smtClean="0"/>
              <a:t>温室効果ガスとは</a:t>
            </a:r>
            <a:r>
              <a:rPr kumimoji="1" lang="en-US" altLang="ja-JP" sz="4400" smtClean="0"/>
              <a:t>…</a:t>
            </a:r>
            <a:endParaRPr kumimoji="1" lang="ja-JP" altLang="en-US" sz="44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smtClean="0"/>
              <a:t>地球の気候システムを特徴づける放射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5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smtClean="0"/>
              <a:t/>
            </a:r>
            <a:br>
              <a:rPr kumimoji="1" lang="en-US" altLang="ja-JP" sz="3600" smtClean="0"/>
            </a:br>
            <a:r>
              <a:rPr kumimoji="1" lang="ja-JP" altLang="en-US" sz="3600" smtClean="0"/>
              <a:t>「温室効果」の仕組み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smtClean="0"/>
              <a:t>「温室効果」の仕組み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smtClean="0"/>
              <a:t>｢</a:t>
            </a:r>
            <a:r>
              <a:rPr kumimoji="1" lang="ja-JP" altLang="en-US" sz="4000" smtClean="0"/>
              <a:t>温室効果ガス</a:t>
            </a:r>
            <a:r>
              <a:rPr kumimoji="1" lang="en-US" altLang="ja-JP" sz="4000" smtClean="0"/>
              <a:t>｣</a:t>
            </a:r>
            <a:r>
              <a:rPr kumimoji="1" lang="ja-JP" altLang="en-US" sz="4000" smtClean="0"/>
              <a:t>の影響</a:t>
            </a:r>
            <a:endParaRPr kumimoji="1" lang="ja-JP" altLang="en-US" sz="4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theme/theme1.xml><?xml version="1.0" encoding="utf-8"?>
<a:theme xmlns:a="http://schemas.openxmlformats.org/drawingml/2006/main" name="気候変動テキスト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エレメント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00FF">
              <a:alpha val="60000"/>
            </a:srgb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気候変動テキスト" id="{0E30BFF3-7B0F-4F51-A738-C7500BDDA968}" vid="{BC3269C6-0623-44B0-8F6F-372116BC97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気候変動テキスト</Template>
  <TotalTime>5</TotalTime>
  <Words>66</Words>
  <Application>Microsoft Office PowerPoint</Application>
  <PresentationFormat>A4 210 x 297 mm</PresentationFormat>
  <Paragraphs>14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HGｺﾞｼｯｸE</vt:lpstr>
      <vt:lpstr>Meiryo UI</vt:lpstr>
      <vt:lpstr>Arial</vt:lpstr>
      <vt:lpstr>Arial Black</vt:lpstr>
      <vt:lpstr>気候変動テキスト</vt:lpstr>
      <vt:lpstr>第1章　はじめに</vt:lpstr>
      <vt:lpstr>「気候」とは</vt:lpstr>
      <vt:lpstr>気候が変動・変化するシステム</vt:lpstr>
      <vt:lpstr> 気候変動の「外部因子」には 「自然的要因」と「人為的要因」があります</vt:lpstr>
      <vt:lpstr> 温室効果ガスとは…</vt:lpstr>
      <vt:lpstr>地球の気候システムを特徴づける放射</vt:lpstr>
      <vt:lpstr> 「温室効果」の仕組み</vt:lpstr>
      <vt:lpstr>「温室効果」の仕組み</vt:lpstr>
      <vt:lpstr>｢温室効果ガス｣の影響</vt:lpstr>
      <vt:lpstr>PowerPoint プレゼンテーション</vt:lpstr>
      <vt:lpstr>PowerPoint プレゼンテーション</vt:lpstr>
      <vt:lpstr>世界のエネルギー構造の変遷</vt:lpstr>
      <vt:lpstr>国内のエネルギー構造</vt:lpstr>
      <vt:lpstr>増加し続ける温室効果ガスの大気中の濃度</vt:lpstr>
      <vt:lpstr>実際に世界の複数箇所で観測された 大気中、海面の二酸化炭素の濃度</vt:lpstr>
      <vt:lpstr>排出量と気温上昇量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気候変動テキスト</dc:title>
  <dc:creator>user</dc:creator>
  <cp:lastModifiedBy>user</cp:lastModifiedBy>
  <cp:revision>4</cp:revision>
  <dcterms:created xsi:type="dcterms:W3CDTF">2016-05-13T03:48:52Z</dcterms:created>
  <dcterms:modified xsi:type="dcterms:W3CDTF">2016-05-13T04:16:53Z</dcterms:modified>
</cp:coreProperties>
</file>