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327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</p:sldIdLst>
  <p:sldSz cx="9906000" cy="6858000" type="A4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0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37283" y="1371600"/>
            <a:ext cx="7431435" cy="3505200"/>
          </a:xfrm>
        </p:spPr>
        <p:txBody>
          <a:bodyPr>
            <a:noAutofit/>
          </a:bodyPr>
          <a:lstStyle>
            <a:lvl1pPr latinLnBrk="0">
              <a:defRPr kumimoji="1" lang="ja-JP" sz="7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37283" y="4953000"/>
            <a:ext cx="6688292" cy="10668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kumimoji="1" lang="ja-JP" sz="2400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0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051497" y="1828800"/>
            <a:ext cx="7803007" cy="4191000"/>
          </a:xfrm>
        </p:spPr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 baseline="0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  <a:lvl9pPr latinLnBrk="0">
              <a:defRPr kumimoji="1" lang="ja-JP" baseline="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3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25574" y="533400"/>
            <a:ext cx="1114715" cy="5592764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37282" y="533400"/>
            <a:ext cx="6564435" cy="5592764"/>
          </a:xfrm>
        </p:spPr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/>
            </a:lvl6pPr>
            <a:lvl7pPr latinLnBrk="0">
              <a:defRPr kumimoji="1" lang="ja-JP"/>
            </a:lvl7pPr>
            <a:lvl8pPr latinLnBrk="0">
              <a:defRPr kumimoji="1" lang="ja-JP"/>
            </a:lvl8pPr>
            <a:lvl9pPr latinLnBrk="0">
              <a:defRPr kumimoji="1" lang="ja-JP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4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1497" y="1828800"/>
            <a:ext cx="7803007" cy="4191000"/>
          </a:xfrm>
        </p:spPr>
        <p:txBody>
          <a:bodyPr/>
          <a:lstStyle>
            <a:lvl5pPr latinLnBrk="0">
              <a:defRPr kumimoji="1" lang="ja-JP"/>
            </a:lvl5pPr>
            <a:lvl6pPr latinLnBrk="0">
              <a:defRPr kumimoji="1" lang="ja-JP" baseline="0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  <a:lvl9pPr latinLnBrk="0">
              <a:defRPr kumimoji="1" lang="ja-JP" baseline="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37284" y="2514601"/>
            <a:ext cx="7431435" cy="2819400"/>
          </a:xfrm>
        </p:spPr>
        <p:txBody>
          <a:bodyPr anchor="b">
            <a:noAutofit/>
          </a:bodyPr>
          <a:lstStyle>
            <a:lvl1pPr algn="l" latinLnBrk="0">
              <a:defRPr kumimoji="1" lang="ja-JP" sz="6600" b="0" cap="none" baseline="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8584" y="1340768"/>
            <a:ext cx="6688292" cy="1143000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kumimoji="1" lang="ja-JP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67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051497" y="1828800"/>
            <a:ext cx="3775169" cy="41910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62643" y="1828800"/>
            <a:ext cx="3777647" cy="41910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6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>
            <a:lvl1pPr latinLnBrk="0">
              <a:defRPr kumimoji="1" lang="ja-JP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51497" y="1828800"/>
            <a:ext cx="3775169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51497" y="2667000"/>
            <a:ext cx="3775169" cy="33528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 baseline="0"/>
            </a:lvl6pPr>
            <a:lvl7pPr latinLnBrk="0">
              <a:defRPr kumimoji="1" lang="ja-JP" sz="1400" baseline="0"/>
            </a:lvl7pPr>
            <a:lvl8pPr latinLnBrk="0">
              <a:defRPr kumimoji="1" lang="ja-JP" sz="1400" baseline="0"/>
            </a:lvl8pPr>
            <a:lvl9pPr latinLnBrk="0">
              <a:defRPr kumimoji="1" lang="ja-JP" sz="1400" baseline="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265122" y="1828800"/>
            <a:ext cx="3775169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265122" y="2667000"/>
            <a:ext cx="3775169" cy="33528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4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6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8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9926" y="2590800"/>
            <a:ext cx="2662930" cy="1924050"/>
          </a:xfrm>
        </p:spPr>
        <p:txBody>
          <a:bodyPr anchor="b">
            <a:normAutofit/>
          </a:bodyPr>
          <a:lstStyle>
            <a:lvl1pPr algn="l" latinLnBrk="0">
              <a:defRPr kumimoji="1" lang="ja-JP" sz="3200" b="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09856" y="838200"/>
            <a:ext cx="5016220" cy="51816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79926" y="4648200"/>
            <a:ext cx="266293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6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28" y="458788"/>
            <a:ext cx="5385210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9926" y="2590800"/>
            <a:ext cx="2662930" cy="1924050"/>
          </a:xfrm>
        </p:spPr>
        <p:txBody>
          <a:bodyPr anchor="b">
            <a:normAutofit/>
          </a:bodyPr>
          <a:lstStyle>
            <a:lvl1pPr algn="l" latinLnBrk="0">
              <a:defRPr kumimoji="1" lang="ja-JP" sz="3200" b="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457571" y="836610"/>
            <a:ext cx="4768505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kumimoji="1" lang="ja-JP" sz="2400"/>
            </a:lvl1pPr>
            <a:lvl2pPr marL="457200" indent="0" latinLnBrk="0">
              <a:buNone/>
              <a:defRPr kumimoji="1" lang="ja-JP" sz="2800"/>
            </a:lvl2pPr>
            <a:lvl3pPr marL="914400" indent="0" latinLnBrk="0">
              <a:buNone/>
              <a:defRPr kumimoji="1" lang="ja-JP" sz="2400"/>
            </a:lvl3pPr>
            <a:lvl4pPr marL="1371600" indent="0" latinLnBrk="0">
              <a:buNone/>
              <a:defRPr kumimoji="1" lang="ja-JP" sz="2000"/>
            </a:lvl4pPr>
            <a:lvl5pPr marL="1828800" indent="0" latinLnBrk="0">
              <a:buNone/>
              <a:defRPr kumimoji="1" lang="ja-JP" sz="2000"/>
            </a:lvl5pPr>
            <a:lvl6pPr marL="2286000" indent="0" latinLnBrk="0">
              <a:buNone/>
              <a:defRPr kumimoji="1" lang="ja-JP" sz="2000"/>
            </a:lvl6pPr>
            <a:lvl7pPr marL="2743200" indent="0" latinLnBrk="0">
              <a:buNone/>
              <a:defRPr kumimoji="1" lang="ja-JP" sz="2000"/>
            </a:lvl7pPr>
            <a:lvl8pPr marL="3200400" indent="0" latinLnBrk="0">
              <a:buNone/>
              <a:defRPr kumimoji="1" lang="ja-JP" sz="2000"/>
            </a:lvl8pPr>
            <a:lvl9pPr marL="3657600" indent="0" latinLnBrk="0">
              <a:buNone/>
              <a:defRPr kumimoji="1" lang="ja-JP" sz="2000"/>
            </a:lvl9pPr>
          </a:lstStyle>
          <a:p>
            <a:r>
              <a:rPr kumimoji="1" lang="ja-JP" altLang="en-US" smtClean="0"/>
              <a:t>図を追加</a:t>
            </a:r>
            <a:endParaRPr kumimoji="1" lang="ja-JP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79926" y="4648200"/>
            <a:ext cx="266293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6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364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ja-JP" dirty="0"/>
              <a:t>マスター タイトルのスタイルを編集するには、ここをクリック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51497" y="1828800"/>
            <a:ext cx="7803007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dirty="0"/>
              <a:t>マスター テキストのスタイルを編集するには、ここをクリック</a:t>
            </a:r>
          </a:p>
          <a:p>
            <a:pPr lvl="1"/>
            <a:r>
              <a:rPr kumimoji="1" lang="ja-JP" dirty="0"/>
              <a:t>第 2 レベル</a:t>
            </a:r>
          </a:p>
          <a:p>
            <a:pPr lvl="2"/>
            <a:r>
              <a:rPr kumimoji="1" lang="ja-JP" dirty="0"/>
              <a:t>第 3 レベル</a:t>
            </a:r>
          </a:p>
          <a:p>
            <a:pPr lvl="3"/>
            <a:r>
              <a:rPr kumimoji="1" lang="ja-JP" dirty="0"/>
              <a:t>第 4 レベル</a:t>
            </a:r>
          </a:p>
          <a:p>
            <a:pPr lvl="4"/>
            <a:r>
              <a:rPr kumimoji="1" lang="ja-JP" dirty="0"/>
              <a:t>第 5 レベル</a:t>
            </a:r>
          </a:p>
          <a:p>
            <a:pPr lvl="5"/>
            <a:r>
              <a:rPr kumimoji="1" lang="ja-JP" dirty="0"/>
              <a:t>第 6 レベル</a:t>
            </a:r>
          </a:p>
          <a:p>
            <a:pPr lvl="6"/>
            <a:r>
              <a:rPr kumimoji="1" lang="ja-JP" dirty="0"/>
              <a:t>第 7 レベル</a:t>
            </a:r>
          </a:p>
          <a:p>
            <a:pPr lvl="7"/>
            <a:r>
              <a:rPr kumimoji="1" lang="ja-JP" dirty="0"/>
              <a:t>第 8 レベル</a:t>
            </a:r>
          </a:p>
          <a:p>
            <a:pPr lvl="8"/>
            <a:r>
              <a:rPr kumimoji="1" lang="ja-JP" dirty="0"/>
              <a:t>第 9 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996645" y="6172201"/>
            <a:ext cx="107282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1497" y="6172201"/>
            <a:ext cx="55772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kumimoji="1" lang="ja-JP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985448" y="6453336"/>
            <a:ext cx="80507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100">
                <a:solidFill>
                  <a:schemeClr val="tx1"/>
                </a:solidFill>
                <a:latin typeface="Arial Black" pitchFamily="34" charset="0"/>
                <a:ea typeface="HGｺﾞｼｯｸE" pitchFamily="49" charset="-128"/>
                <a:cs typeface="Meiryo UI" panose="020B0604030504040204" pitchFamily="50" charset="-128"/>
              </a:defRPr>
            </a:lvl1pPr>
          </a:lstStyle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65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ja-JP" sz="32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kumimoji="1" lang="ja-JP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kumimoji="1" lang="ja-JP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9pPr>
    </p:bodyStyle>
    <p:otherStyle>
      <a:defPPr>
        <a:defRPr kumimoji="1" lang="ja-JP"/>
      </a:defPPr>
      <a:lvl1pPr marL="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400" smtClean="0"/>
              <a:t>第４章　</a:t>
            </a:r>
            <a:r>
              <a:rPr kumimoji="1" lang="ja-JP" altLang="en-US" sz="8000" smtClean="0"/>
              <a:t>私たちは</a:t>
            </a:r>
            <a:r>
              <a:rPr kumimoji="1" lang="en-US" altLang="ja-JP" sz="8000" smtClean="0"/>
              <a:t/>
            </a:r>
            <a:br>
              <a:rPr kumimoji="1" lang="en-US" altLang="ja-JP" sz="8000" smtClean="0"/>
            </a:br>
            <a:r>
              <a:rPr lang="ja-JP" altLang="en-US" sz="8000" smtClean="0"/>
              <a:t>　　　</a:t>
            </a:r>
            <a:r>
              <a:rPr kumimoji="1" lang="ja-JP" altLang="en-US" sz="8000" smtClean="0"/>
              <a:t>何をすべきか</a:t>
            </a:r>
            <a:endParaRPr kumimoji="1" lang="ja-JP" altLang="en-US" sz="8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smtClean="0"/>
              <a:t>一人あたりの</a:t>
            </a:r>
            <a:r>
              <a:rPr kumimoji="1" lang="en-US" altLang="ja-JP" b="1" smtClean="0"/>
              <a:t>CO2</a:t>
            </a:r>
            <a:r>
              <a:rPr kumimoji="1" lang="ja-JP" altLang="en-US" b="1" smtClean="0"/>
              <a:t>排出量が多い日本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smtClean="0"/>
              <a:t>増加する家庭からのＣＯ</a:t>
            </a:r>
            <a:r>
              <a:rPr kumimoji="1" lang="en-US" altLang="ja-JP" b="1" smtClean="0"/>
              <a:t>2</a:t>
            </a:r>
            <a:r>
              <a:rPr kumimoji="1" lang="ja-JP" altLang="en-US" b="1" smtClean="0"/>
              <a:t>排出量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3600" b="1" smtClean="0"/>
              <a:t>家庭からのＣＯ</a:t>
            </a:r>
            <a:r>
              <a:rPr kumimoji="1" lang="en-US" altLang="ja-JP" sz="3600" b="1" smtClean="0"/>
              <a:t>2</a:t>
            </a:r>
            <a:r>
              <a:rPr kumimoji="1" lang="ja-JP" altLang="en-US" sz="3600" b="1" smtClean="0"/>
              <a:t>排出量</a:t>
            </a:r>
            <a:endParaRPr kumimoji="1" lang="ja-JP" altLang="en-US" sz="36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000" b="1" smtClean="0"/>
              <a:t>緩和のための取り組み</a:t>
            </a:r>
            <a:endParaRPr kumimoji="1" lang="ja-JP" altLang="en-US" sz="40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緩和策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z="280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z="280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あいち省エネ相談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</a:t>
            </a:r>
            <a:endParaRPr lang="ja-JP" altLang="en-US" sz="2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2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緩和策</a:t>
            </a:r>
            <a:r>
              <a:rPr lang="ja-JP" altLang="en-US" sz="2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｢</a:t>
            </a: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あいちエコチャレンジ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21｣</a:t>
            </a: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県民運動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31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</a:t>
            </a:r>
            <a:endParaRPr lang="ja-JP" altLang="en-US" sz="2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2400" b="1" smtClean="0">
                <a:solidFill>
                  <a:srgbClr val="08CAC1"/>
                </a:solidFill>
              </a:rPr>
              <a:t>愛知県の温暖化対策</a:t>
            </a:r>
            <a:r>
              <a:rPr lang="en-US" altLang="ja-JP" b="1" smtClean="0">
                <a:solidFill>
                  <a:srgbClr val="08CAC1"/>
                </a:solidFill>
              </a:rPr>
              <a:t/>
            </a:r>
            <a:br>
              <a:rPr lang="en-US" altLang="ja-JP" b="1" smtClean="0">
                <a:solidFill>
                  <a:srgbClr val="08CAC1"/>
                </a:solidFill>
              </a:rPr>
            </a:br>
            <a:r>
              <a:rPr lang="ja-JP" altLang="en-US" b="1" smtClean="0">
                <a:solidFill>
                  <a:srgbClr val="08CAC1"/>
                </a:solidFill>
              </a:rPr>
              <a:t>「あいち地球温暖化防止戦略</a:t>
            </a:r>
            <a:r>
              <a:rPr lang="en-US" altLang="ja-JP" b="1" smtClean="0">
                <a:solidFill>
                  <a:srgbClr val="08CAC1"/>
                </a:solidFill>
              </a:rPr>
              <a:t>2020</a:t>
            </a:r>
            <a:r>
              <a:rPr lang="ja-JP" altLang="en-US" b="1" smtClean="0">
                <a:solidFill>
                  <a:srgbClr val="08CAC1"/>
                </a:solidFill>
              </a:rPr>
              <a:t>」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0">
        <p:dissolve/>
      </p:transition>
    </mc:Choice>
    <mc:Fallback xmlns="">
      <p:transition spd="slow" advTm="45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温室効果ガスの</a:t>
            </a:r>
            <a:r>
              <a:rPr lang="ja-JP" altLang="en-US" b="1" smtClean="0">
                <a:solidFill>
                  <a:srgbClr val="FF6600"/>
                </a:solidFill>
              </a:rPr>
              <a:t>排出実態</a:t>
            </a:r>
            <a:r>
              <a:rPr lang="ja-JP" altLang="en-US" b="1" smtClean="0"/>
              <a:t>と今後の見通し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5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 b="1" smtClean="0"/>
              <a:t>「適応」の取組み</a:t>
            </a:r>
            <a:endParaRPr kumimoji="1" lang="ja-JP" altLang="en-US" sz="36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000" b="1" smtClean="0">
                <a:solidFill>
                  <a:schemeClr val="tx2"/>
                </a:solidFill>
              </a:rPr>
              <a:t>気候変動影響評価結果の概要</a:t>
            </a:r>
            <a:endParaRPr kumimoji="1" lang="ja-JP" altLang="en-US" sz="4000" b="1" dirty="0">
              <a:solidFill>
                <a:schemeClr val="tx2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3100" smtClean="0"/>
              <a:t>気候変動影響評価結果において</a:t>
            </a:r>
            <a:r>
              <a:rPr lang="en-US" altLang="ja-JP" sz="3100" smtClean="0"/>
              <a:t>『</a:t>
            </a:r>
            <a:r>
              <a:rPr lang="ja-JP" altLang="en-US" sz="3100" smtClean="0"/>
              <a:t>重大性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緊急性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確信度</a:t>
            </a:r>
            <a:r>
              <a:rPr lang="en-US" altLang="ja-JP" sz="3100" smtClean="0"/>
              <a:t>』</a:t>
            </a:r>
            <a:r>
              <a:rPr lang="ja-JP" altLang="en-US" sz="3100" smtClean="0"/>
              <a:t>の大きい・高い影響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2200" smtClean="0"/>
              <a:t>（各分野で</a:t>
            </a:r>
            <a:r>
              <a:rPr lang="ja-JP" altLang="en-US" sz="2200" smtClean="0">
                <a:ln w="12700">
                  <a:solidFill>
                    <a:schemeClr val="tx1"/>
                  </a:solidFill>
                </a:ln>
                <a:pattFill prst="pct70">
                  <a:fgClr>
                    <a:srgbClr val="FF0000"/>
                  </a:fgClr>
                  <a:bgClr>
                    <a:schemeClr val="bg1"/>
                  </a:bgClr>
                </a:pattFill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>●</a:t>
            </a:r>
            <a:r>
              <a:rPr lang="ja-JP" altLang="en-US" sz="2200" smtClean="0"/>
              <a:t>の数が</a:t>
            </a:r>
            <a:r>
              <a:rPr lang="en-US" altLang="ja-JP" sz="2200" smtClean="0"/>
              <a:t>3</a:t>
            </a:r>
            <a:r>
              <a:rPr lang="ja-JP" altLang="en-US" sz="2200" smtClean="0"/>
              <a:t>または</a:t>
            </a:r>
            <a:r>
              <a:rPr lang="en-US" altLang="ja-JP" sz="2200" smtClean="0"/>
              <a:t>2</a:t>
            </a:r>
            <a:r>
              <a:rPr lang="ja-JP" altLang="en-US" sz="2200" smtClean="0"/>
              <a:t>つあるもの）</a:t>
            </a:r>
            <a:endParaRPr kumimoji="1" lang="ja-JP" altLang="en-US" sz="2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3100" smtClean="0"/>
              <a:t>気候変動影響評価結果において</a:t>
            </a:r>
            <a:r>
              <a:rPr lang="en-US" altLang="ja-JP" sz="3100" smtClean="0"/>
              <a:t>『</a:t>
            </a:r>
            <a:r>
              <a:rPr lang="ja-JP" altLang="en-US" sz="3100" smtClean="0"/>
              <a:t>重大性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緊急性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確信度</a:t>
            </a:r>
            <a:r>
              <a:rPr lang="en-US" altLang="ja-JP" sz="3100" smtClean="0"/>
              <a:t>』</a:t>
            </a:r>
            <a:r>
              <a:rPr lang="ja-JP" altLang="en-US" sz="3100" smtClean="0"/>
              <a:t>の大きい・高い影響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2200" smtClean="0"/>
              <a:t>（各分野で</a:t>
            </a:r>
            <a:r>
              <a:rPr lang="ja-JP" altLang="en-US" sz="2200" smtClean="0">
                <a:ln w="12700">
                  <a:solidFill>
                    <a:schemeClr val="tx1"/>
                  </a:solidFill>
                </a:ln>
                <a:pattFill prst="pct70">
                  <a:fgClr>
                    <a:srgbClr val="FF0000"/>
                  </a:fgClr>
                  <a:bgClr>
                    <a:schemeClr val="bg1"/>
                  </a:bgClr>
                </a:pattFill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>●</a:t>
            </a:r>
            <a:r>
              <a:rPr lang="ja-JP" altLang="en-US" sz="2200" smtClean="0"/>
              <a:t>の数が</a:t>
            </a:r>
            <a:r>
              <a:rPr lang="en-US" altLang="ja-JP" sz="2200" smtClean="0"/>
              <a:t>3</a:t>
            </a:r>
            <a:r>
              <a:rPr lang="ja-JP" altLang="en-US" sz="2200" smtClean="0"/>
              <a:t>または</a:t>
            </a:r>
            <a:r>
              <a:rPr lang="en-US" altLang="ja-JP" sz="2200" smtClean="0"/>
              <a:t>2</a:t>
            </a:r>
            <a:r>
              <a:rPr lang="ja-JP" altLang="en-US" sz="2200" smtClean="0"/>
              <a:t>つあるもの）</a:t>
            </a:r>
            <a:endParaRPr kumimoji="1" lang="ja-JP" altLang="en-US" sz="2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4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3100" smtClean="0"/>
              <a:t>気候変動影響評価結果において</a:t>
            </a:r>
            <a:r>
              <a:rPr lang="en-US" altLang="ja-JP" sz="3100" smtClean="0"/>
              <a:t>『</a:t>
            </a:r>
            <a:r>
              <a:rPr lang="ja-JP" altLang="en-US" sz="3100" smtClean="0"/>
              <a:t>重大性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緊急性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確信度</a:t>
            </a:r>
            <a:r>
              <a:rPr lang="en-US" altLang="ja-JP" sz="3100" smtClean="0"/>
              <a:t>』</a:t>
            </a:r>
            <a:r>
              <a:rPr lang="ja-JP" altLang="en-US" sz="3100" smtClean="0"/>
              <a:t>の大きい・高い影響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2200" smtClean="0"/>
              <a:t>（各分野で</a:t>
            </a:r>
            <a:r>
              <a:rPr lang="ja-JP" altLang="en-US" sz="2200" smtClean="0">
                <a:ln w="12700">
                  <a:solidFill>
                    <a:schemeClr val="tx1"/>
                  </a:solidFill>
                </a:ln>
                <a:pattFill prst="pct70">
                  <a:fgClr>
                    <a:srgbClr val="FF0000"/>
                  </a:fgClr>
                  <a:bgClr>
                    <a:schemeClr val="bg1"/>
                  </a:bgClr>
                </a:pattFill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>●</a:t>
            </a:r>
            <a:r>
              <a:rPr lang="ja-JP" altLang="en-US" sz="2200" smtClean="0"/>
              <a:t>の数が</a:t>
            </a:r>
            <a:r>
              <a:rPr lang="en-US" altLang="ja-JP" sz="2200" smtClean="0"/>
              <a:t>3</a:t>
            </a:r>
            <a:r>
              <a:rPr lang="ja-JP" altLang="en-US" sz="2200" smtClean="0"/>
              <a:t>または</a:t>
            </a:r>
            <a:r>
              <a:rPr lang="en-US" altLang="ja-JP" sz="2200" smtClean="0"/>
              <a:t>2</a:t>
            </a:r>
            <a:r>
              <a:rPr lang="ja-JP" altLang="en-US" sz="2200" smtClean="0"/>
              <a:t>つあるもの）</a:t>
            </a:r>
            <a:endParaRPr kumimoji="1" lang="ja-JP" altLang="en-US" sz="2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農業、森林・林業、水産業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水環境・水資源、自然生態系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自然災害・沿岸域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健康、産業・経済活動、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温室効果ガスの</a:t>
            </a:r>
            <a:r>
              <a:rPr lang="ja-JP" altLang="en-US" b="1" smtClean="0">
                <a:solidFill>
                  <a:srgbClr val="FF6600"/>
                </a:solidFill>
              </a:rPr>
              <a:t>排出実態</a:t>
            </a:r>
            <a:r>
              <a:rPr lang="ja-JP" altLang="en-US" b="1" smtClean="0"/>
              <a:t>と</a:t>
            </a:r>
            <a:r>
              <a:rPr lang="ja-JP" altLang="en-US" b="1" smtClean="0">
                <a:solidFill>
                  <a:srgbClr val="00B0F0"/>
                </a:solidFill>
              </a:rPr>
              <a:t>今後の見通し</a:t>
            </a:r>
            <a:endParaRPr lang="ja-JP" altLang="en-US" b="1" dirty="0">
              <a:solidFill>
                <a:srgbClr val="00B0F0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国民生活・都市生活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適応策の基本的考え方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）緩和策と適応策の捉え方</a:t>
            </a:r>
            <a:endParaRPr lang="ja-JP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適応策の基本的考え方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）影響分野横断的な適応策の方針</a:t>
            </a:r>
            <a:endParaRPr lang="ja-JP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適応策の基本的考え方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）追加的適応策の方向性</a:t>
            </a:r>
            <a:endParaRPr lang="ja-JP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ミストを使った高温対策技術を開発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zh-TW" altLang="en-US" sz="31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愛知県農業総合試験場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ja-JP" altLang="en-US" sz="4000" b="1" spc="-15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ぶどうの環状剥皮による着色向上技術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7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豊橋地区農業改良推進協議会・岡額農業改良推進協議会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｢</a:t>
            </a:r>
            <a:r>
              <a:rPr lang="ja-JP" altLang="en-US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地球温暖化に伴う農業・畜産の</a:t>
            </a:r>
            <a: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高温対策技術マニュアル</a:t>
            </a:r>
            <a: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｣</a:t>
            </a:r>
            <a:r>
              <a:rPr lang="ja-JP" altLang="en-US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作成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zh-TW" altLang="en-US" sz="27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愛知県経済農業協同組合連合会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zh-TW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日光川水閘門改築事業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zh-TW" altLang="en-US" sz="27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水の環復活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2050</a:t>
            </a: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なごや戦略</a:t>
            </a:r>
            <a: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名古屋市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3600" b="1" smtClean="0"/>
              <a:t>私たちにもできる「適応」</a:t>
            </a:r>
            <a:endParaRPr kumimoji="1" lang="ja-JP" altLang="en-US" sz="36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b="1" smtClean="0"/>
              <a:t>今後の対策取組と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排出量の動向による気温上昇</a:t>
            </a:r>
            <a:endParaRPr lang="ja-JP" altLang="en-US" b="1" dirty="0">
              <a:solidFill>
                <a:srgbClr val="00B0F0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b="1" smtClean="0"/>
              <a:t>今後の対策取組と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排出量の動向による気温上昇</a:t>
            </a:r>
            <a:endParaRPr lang="ja-JP" altLang="en-US" b="1" dirty="0">
              <a:solidFill>
                <a:srgbClr val="00B0F0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b="1" smtClean="0"/>
              <a:t>今後の対策取組と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排出量の動向による気温上昇</a:t>
            </a:r>
            <a:endParaRPr lang="ja-JP" altLang="en-US" b="1" dirty="0">
              <a:solidFill>
                <a:srgbClr val="00B0F0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b="1" smtClean="0"/>
              <a:t>低炭素エネルギー増加の必要性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000" b="1" smtClean="0"/>
              <a:t>「緩和」・</a:t>
            </a:r>
            <a:r>
              <a:rPr kumimoji="1" lang="en-US" altLang="ja-JP" sz="4000" b="1" smtClean="0"/>
              <a:t/>
            </a:r>
            <a:br>
              <a:rPr kumimoji="1" lang="en-US" altLang="ja-JP" sz="4000" b="1" smtClean="0"/>
            </a:br>
            <a:r>
              <a:rPr kumimoji="1" lang="ja-JP" altLang="en-US" sz="4000" b="1" smtClean="0"/>
              <a:t>「適応」とは</a:t>
            </a:r>
            <a:endParaRPr kumimoji="1" lang="ja-JP" altLang="en-US" sz="40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400" b="1" smtClean="0"/>
              <a:t>「緩和」</a:t>
            </a:r>
            <a:r>
              <a:rPr lang="en-US" altLang="ja-JP" sz="4400" b="1" smtClean="0"/>
              <a:t/>
            </a:r>
            <a:br>
              <a:rPr lang="en-US" altLang="ja-JP" sz="4400" b="1" smtClean="0"/>
            </a:br>
            <a:r>
              <a:rPr lang="ja-JP" altLang="en-US" sz="4400" b="1" smtClean="0"/>
              <a:t>のための基本情報</a:t>
            </a:r>
            <a:endParaRPr kumimoji="1" lang="ja-JP" altLang="en-US" sz="40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theme/theme1.xml><?xml version="1.0" encoding="utf-8"?>
<a:theme xmlns:a="http://schemas.openxmlformats.org/drawingml/2006/main" name="気候変動テキスト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エレメント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76200">
          <a:solidFill>
            <a:srgbClr val="FF00FF">
              <a:alpha val="60000"/>
            </a:srgb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気候変動テキスト" id="{0E30BFF3-7B0F-4F51-A738-C7500BDDA968}" vid="{BC3269C6-0623-44B0-8F6F-372116BC97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気候変動テキスト</Template>
  <TotalTime>7</TotalTime>
  <Words>260</Words>
  <Application>Microsoft Office PowerPoint</Application>
  <PresentationFormat>A4 210 x 297 mm</PresentationFormat>
  <Paragraphs>35</Paragraphs>
  <Slides>39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6" baseType="lpstr">
      <vt:lpstr>HGｺﾞｼｯｸE</vt:lpstr>
      <vt:lpstr>Meiryo UI</vt:lpstr>
      <vt:lpstr>メイリオ</vt:lpstr>
      <vt:lpstr>Arial</vt:lpstr>
      <vt:lpstr>Arial Black</vt:lpstr>
      <vt:lpstr>Wingdings</vt:lpstr>
      <vt:lpstr>気候変動テキスト</vt:lpstr>
      <vt:lpstr>第４章　私たちは 　　　何をすべきか</vt:lpstr>
      <vt:lpstr>温室効果ガスの排出実態と今後の見通し</vt:lpstr>
      <vt:lpstr>温室効果ガスの排出実態と今後の見通し</vt:lpstr>
      <vt:lpstr>今後の対策取組と 排出量の動向による気温上昇</vt:lpstr>
      <vt:lpstr>今後の対策取組と 排出量の動向による気温上昇</vt:lpstr>
      <vt:lpstr>今後の対策取組と 排出量の動向による気温上昇</vt:lpstr>
      <vt:lpstr>低炭素エネルギー増加の必要性</vt:lpstr>
      <vt:lpstr>「緩和」・ 「適応」とは</vt:lpstr>
      <vt:lpstr>「緩和」 のための基本情報</vt:lpstr>
      <vt:lpstr>一人あたりのCO2排出量が多い日本</vt:lpstr>
      <vt:lpstr>増加する家庭からのＣＯ2排出量</vt:lpstr>
      <vt:lpstr>家庭からのＣＯ2排出量</vt:lpstr>
      <vt:lpstr>緩和のための取り組み</vt:lpstr>
      <vt:lpstr>緩和策の事例 あいち省エネ相談 愛知県</vt:lpstr>
      <vt:lpstr>緩和策の事例 ｢あいちエコチャレンジ21｣県民運動 愛知県</vt:lpstr>
      <vt:lpstr>愛知県の温暖化対策 「あいち地球温暖化防止戦略2020」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「適応」の取組み</vt:lpstr>
      <vt:lpstr>気候変動影響評価結果の概要</vt:lpstr>
      <vt:lpstr>気候変動影響評価結果において『重大性』『緊急性』『確信度』の大きい・高い影響 （各分野で●の数が3または2つあるもの）</vt:lpstr>
      <vt:lpstr>気候変動影響評価結果において『重大性』『緊急性』『確信度』の大きい・高い影響 （各分野で●の数が3または2つあるもの）</vt:lpstr>
      <vt:lpstr>気候変動影響評価結果において『重大性』『緊急性』『確信度』の大きい・高い影響 （各分野で●の数が3または2つあるもの）</vt:lpstr>
      <vt:lpstr>分野別施策の例：農業、森林・林業、水産業</vt:lpstr>
      <vt:lpstr>分野別施策の例：水環境・水資源、自然生態系</vt:lpstr>
      <vt:lpstr>分野別施策の例：自然災害・沿岸域</vt:lpstr>
      <vt:lpstr>分野別施策の例：健康、産業・経済活動、</vt:lpstr>
      <vt:lpstr>分野別施策の例：国民生活・都市生活</vt:lpstr>
      <vt:lpstr>適応策の基本的考え方 （1）緩和策と適応策の捉え方</vt:lpstr>
      <vt:lpstr>適応策の基本的考え方 （2）影響分野横断的な適応策の方針</vt:lpstr>
      <vt:lpstr>適応策の基本的考え方 （3）追加的適応策の方向性</vt:lpstr>
      <vt:lpstr>適応策の事例 ミストを使った高温対策技術を開発 愛知県農業総合試験場</vt:lpstr>
      <vt:lpstr>適応策の事例 ぶどうの環状剥皮による着色向上技術 豊橋地区農業改良推進協議会・岡額農業改良推進協議会</vt:lpstr>
      <vt:lpstr>適応策の事例 ｢地球温暖化に伴う農業・畜産の 高温対策技術マニュアル｣作成 愛知県経済農業協同組合連合会</vt:lpstr>
      <vt:lpstr>適応策の事例 日光川水閘門改築事業 愛知県</vt:lpstr>
      <vt:lpstr>適応策の事例 水の環復活2050なごや戦略 名古屋市</vt:lpstr>
      <vt:lpstr>私たちにもできる「適応」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気候変動テキスト</dc:title>
  <dc:creator>user</dc:creator>
  <cp:lastModifiedBy>user</cp:lastModifiedBy>
  <cp:revision>7</cp:revision>
  <dcterms:created xsi:type="dcterms:W3CDTF">2016-05-13T03:48:52Z</dcterms:created>
  <dcterms:modified xsi:type="dcterms:W3CDTF">2016-05-13T04:18:29Z</dcterms:modified>
</cp:coreProperties>
</file>