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</p:sldIdLst>
  <p:sldSz cx="9906000" cy="6858000" type="A4"/>
  <p:notesSz cx="6735763" cy="98663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10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bg bwMode="auto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237283" y="1371600"/>
            <a:ext cx="7431435" cy="3505200"/>
          </a:xfrm>
        </p:spPr>
        <p:txBody>
          <a:bodyPr>
            <a:noAutofit/>
          </a:bodyPr>
          <a:lstStyle>
            <a:lvl1pPr latinLnBrk="0">
              <a:defRPr kumimoji="1" lang="ja-JP" sz="7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237283" y="4953000"/>
            <a:ext cx="6688292" cy="10668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0"/>
              </a:spcBef>
              <a:buNone/>
              <a:defRPr kumimoji="1" lang="ja-JP" sz="2400">
                <a:solidFill>
                  <a:schemeClr val="tx1"/>
                </a:solidFill>
              </a:defRPr>
            </a:lvl1pPr>
            <a:lvl2pPr marL="457200" indent="0" algn="ctr" latinLnBrk="0">
              <a:buNone/>
              <a:defRPr kumimoji="1" lang="ja-JP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latinLnBrk="0">
              <a:buNone/>
              <a:defRPr kumimoji="1" lang="ja-JP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latinLnBrk="0">
              <a:buNone/>
              <a:defRPr kumimoji="1" lang="ja-JP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latinLnBrk="0">
              <a:buNone/>
              <a:defRPr kumimoji="1" lang="ja-JP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latinLnBrk="0">
              <a:buNone/>
              <a:defRPr kumimoji="1" lang="ja-JP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latinLnBrk="0">
              <a:buNone/>
              <a:defRPr kumimoji="1" lang="ja-JP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latinLnBrk="0">
              <a:buNone/>
              <a:defRPr kumimoji="1" lang="ja-JP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latinLnBrk="0">
              <a:buNone/>
              <a:defRPr kumimoji="1" lang="ja-JP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3E288-F0DF-44B8-9047-08D1E890C72F}" type="datetimeFigureOut">
              <a:rPr kumimoji="1" lang="ja-JP" altLang="en-US" smtClean="0"/>
              <a:t>2016/5/13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EEE40-1E82-41A4-9C31-6C82333563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002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51497" y="0"/>
            <a:ext cx="7803007" cy="1143000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dirty="0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1051497" y="1828800"/>
            <a:ext cx="7803007" cy="4191000"/>
          </a:xfrm>
        </p:spPr>
        <p:txBody>
          <a:bodyPr vert="eaVert"/>
          <a:lstStyle>
            <a:lvl5pPr latinLnBrk="0">
              <a:defRPr kumimoji="1" lang="ja-JP"/>
            </a:lvl5pPr>
            <a:lvl6pPr latinLnBrk="0">
              <a:defRPr kumimoji="1" lang="ja-JP" baseline="0"/>
            </a:lvl6pPr>
            <a:lvl7pPr latinLnBrk="0">
              <a:defRPr kumimoji="1" lang="ja-JP" baseline="0"/>
            </a:lvl7pPr>
            <a:lvl8pPr latinLnBrk="0">
              <a:defRPr kumimoji="1" lang="ja-JP" baseline="0"/>
            </a:lvl8pPr>
            <a:lvl9pPr latinLnBrk="0">
              <a:defRPr kumimoji="1" lang="ja-JP" baseline="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3E288-F0DF-44B8-9047-08D1E890C72F}" type="datetimeFigureOut">
              <a:rPr kumimoji="1" lang="ja-JP" altLang="en-US" smtClean="0"/>
              <a:t>2016/5/13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8985448" y="6453336"/>
            <a:ext cx="805073" cy="273049"/>
          </a:xfrm>
        </p:spPr>
        <p:txBody>
          <a:bodyPr/>
          <a:lstStyle/>
          <a:p>
            <a:fld id="{8E1EEE40-1E82-41A4-9C31-6C82333563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135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925574" y="533400"/>
            <a:ext cx="1114715" cy="5592764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dirty="0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1237282" y="533400"/>
            <a:ext cx="6564435" cy="5592764"/>
          </a:xfrm>
        </p:spPr>
        <p:txBody>
          <a:bodyPr vert="eaVert"/>
          <a:lstStyle>
            <a:lvl5pPr latinLnBrk="0">
              <a:defRPr kumimoji="1" lang="ja-JP"/>
            </a:lvl5pPr>
            <a:lvl6pPr latinLnBrk="0">
              <a:defRPr kumimoji="1" lang="ja-JP"/>
            </a:lvl6pPr>
            <a:lvl7pPr latinLnBrk="0">
              <a:defRPr kumimoji="1" lang="ja-JP"/>
            </a:lvl7pPr>
            <a:lvl8pPr latinLnBrk="0">
              <a:defRPr kumimoji="1" lang="ja-JP"/>
            </a:lvl8pPr>
            <a:lvl9pPr latinLnBrk="0">
              <a:defRPr kumimoji="1" lang="ja-JP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3E288-F0DF-44B8-9047-08D1E890C72F}" type="datetimeFigureOut">
              <a:rPr kumimoji="1" lang="ja-JP" altLang="en-US" smtClean="0"/>
              <a:t>2016/5/13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8985448" y="6453336"/>
            <a:ext cx="805073" cy="273049"/>
          </a:xfrm>
        </p:spPr>
        <p:txBody>
          <a:bodyPr/>
          <a:lstStyle/>
          <a:p>
            <a:fld id="{8E1EEE40-1E82-41A4-9C31-6C82333563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541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51497" y="0"/>
            <a:ext cx="7803007" cy="1143000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51497" y="1828800"/>
            <a:ext cx="7803007" cy="4191000"/>
          </a:xfrm>
        </p:spPr>
        <p:txBody>
          <a:bodyPr/>
          <a:lstStyle>
            <a:lvl5pPr latinLnBrk="0">
              <a:defRPr kumimoji="1" lang="ja-JP"/>
            </a:lvl5pPr>
            <a:lvl6pPr latinLnBrk="0">
              <a:defRPr kumimoji="1" lang="ja-JP" baseline="0"/>
            </a:lvl6pPr>
            <a:lvl7pPr latinLnBrk="0">
              <a:defRPr kumimoji="1" lang="ja-JP" baseline="0"/>
            </a:lvl7pPr>
            <a:lvl8pPr latinLnBrk="0">
              <a:defRPr kumimoji="1" lang="ja-JP" baseline="0"/>
            </a:lvl8pPr>
            <a:lvl9pPr latinLnBrk="0">
              <a:defRPr kumimoji="1" lang="ja-JP" baseline="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3E288-F0DF-44B8-9047-08D1E890C72F}" type="datetimeFigureOut">
              <a:rPr kumimoji="1" lang="ja-JP" altLang="en-US" smtClean="0"/>
              <a:t>2016/5/13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8985448" y="6453336"/>
            <a:ext cx="805073" cy="273049"/>
          </a:xfrm>
        </p:spPr>
        <p:txBody>
          <a:bodyPr/>
          <a:lstStyle/>
          <a:p>
            <a:fld id="{8E1EEE40-1E82-41A4-9C31-6C82333563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32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bg bwMode="auto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37284" y="2514601"/>
            <a:ext cx="7431435" cy="2819400"/>
          </a:xfrm>
        </p:spPr>
        <p:txBody>
          <a:bodyPr anchor="b">
            <a:noAutofit/>
          </a:bodyPr>
          <a:lstStyle>
            <a:lvl1pPr algn="l" latinLnBrk="0">
              <a:defRPr kumimoji="1" lang="ja-JP" sz="6600" b="0" cap="none" baseline="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208584" y="1340768"/>
            <a:ext cx="6688292" cy="1143000"/>
          </a:xfrm>
        </p:spPr>
        <p:txBody>
          <a:bodyPr anchor="t">
            <a:normAutofit/>
          </a:bodyPr>
          <a:lstStyle>
            <a:lvl1pPr marL="0" indent="0" latinLnBrk="0">
              <a:spcBef>
                <a:spcPts val="0"/>
              </a:spcBef>
              <a:buNone/>
              <a:defRPr kumimoji="1" lang="ja-JP" sz="2400">
                <a:solidFill>
                  <a:schemeClr val="tx1"/>
                </a:solidFill>
              </a:defRPr>
            </a:lvl1pPr>
            <a:lvl2pPr marL="457200" indent="0" latinLnBrk="0">
              <a:buNone/>
              <a:defRPr kumimoji="1" lang="ja-JP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kumimoji="1" lang="ja-JP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kumimoji="1" lang="ja-JP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kumimoji="1" lang="ja-JP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kumimoji="1" lang="ja-JP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kumimoji="1" lang="ja-JP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kumimoji="1" lang="ja-JP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kumimoji="1" lang="ja-JP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3E288-F0DF-44B8-9047-08D1E890C72F}" type="datetimeFigureOut">
              <a:rPr kumimoji="1" lang="ja-JP" altLang="en-US" smtClean="0"/>
              <a:t>2016/5/13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8985448" y="6453336"/>
            <a:ext cx="805073" cy="273049"/>
          </a:xfrm>
        </p:spPr>
        <p:txBody>
          <a:bodyPr/>
          <a:lstStyle/>
          <a:p>
            <a:fld id="{8E1EEE40-1E82-41A4-9C31-6C82333563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672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51497" y="0"/>
            <a:ext cx="7803007" cy="1143000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1051497" y="1828800"/>
            <a:ext cx="3775169" cy="4191000"/>
          </a:xfrm>
        </p:spPr>
        <p:txBody>
          <a:bodyPr>
            <a:normAutofit/>
          </a:bodyPr>
          <a:lstStyle>
            <a:lvl1pPr latinLnBrk="0">
              <a:defRPr kumimoji="1" lang="ja-JP" sz="2000"/>
            </a:lvl1pPr>
            <a:lvl2pPr latinLnBrk="0">
              <a:defRPr kumimoji="1" lang="ja-JP" sz="1800"/>
            </a:lvl2pPr>
            <a:lvl3pPr latinLnBrk="0">
              <a:defRPr kumimoji="1" lang="ja-JP" sz="1600"/>
            </a:lvl3pPr>
            <a:lvl4pPr latinLnBrk="0">
              <a:defRPr kumimoji="1" lang="ja-JP" sz="1400"/>
            </a:lvl4pPr>
            <a:lvl5pPr latinLnBrk="0">
              <a:defRPr kumimoji="1" lang="ja-JP" sz="1400"/>
            </a:lvl5pPr>
            <a:lvl6pPr latinLnBrk="0">
              <a:defRPr kumimoji="1" lang="ja-JP" sz="1400"/>
            </a:lvl6pPr>
            <a:lvl7pPr latinLnBrk="0">
              <a:defRPr kumimoji="1" lang="ja-JP" sz="1400"/>
            </a:lvl7pPr>
            <a:lvl8pPr latinLnBrk="0">
              <a:defRPr kumimoji="1" lang="ja-JP" sz="1400"/>
            </a:lvl8pPr>
            <a:lvl9pPr latinLnBrk="0">
              <a:defRPr kumimoji="1" lang="ja-JP" sz="14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5262643" y="1828800"/>
            <a:ext cx="3777647" cy="4191000"/>
          </a:xfrm>
        </p:spPr>
        <p:txBody>
          <a:bodyPr>
            <a:normAutofit/>
          </a:bodyPr>
          <a:lstStyle>
            <a:lvl1pPr latinLnBrk="0">
              <a:defRPr kumimoji="1" lang="ja-JP" sz="2000"/>
            </a:lvl1pPr>
            <a:lvl2pPr latinLnBrk="0">
              <a:defRPr kumimoji="1" lang="ja-JP" sz="1800"/>
            </a:lvl2pPr>
            <a:lvl3pPr latinLnBrk="0">
              <a:defRPr kumimoji="1" lang="ja-JP" sz="1600"/>
            </a:lvl3pPr>
            <a:lvl4pPr latinLnBrk="0">
              <a:defRPr kumimoji="1" lang="ja-JP" sz="1400"/>
            </a:lvl4pPr>
            <a:lvl5pPr latinLnBrk="0">
              <a:defRPr kumimoji="1" lang="ja-JP" sz="1400"/>
            </a:lvl5pPr>
            <a:lvl6pPr latinLnBrk="0">
              <a:defRPr kumimoji="1" lang="ja-JP" sz="1400"/>
            </a:lvl6pPr>
            <a:lvl7pPr latinLnBrk="0">
              <a:defRPr kumimoji="1" lang="ja-JP" sz="1400"/>
            </a:lvl7pPr>
            <a:lvl8pPr latinLnBrk="0">
              <a:defRPr kumimoji="1" lang="ja-JP" sz="1400"/>
            </a:lvl8pPr>
            <a:lvl9pPr latinLnBrk="0">
              <a:defRPr kumimoji="1" lang="ja-JP" sz="14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3E288-F0DF-44B8-9047-08D1E890C72F}" type="datetimeFigureOut">
              <a:rPr kumimoji="1" lang="ja-JP" altLang="en-US" smtClean="0"/>
              <a:t>2016/5/13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>
          <a:xfrm>
            <a:off x="8985448" y="6453336"/>
            <a:ext cx="805073" cy="273049"/>
          </a:xfrm>
        </p:spPr>
        <p:txBody>
          <a:bodyPr/>
          <a:lstStyle/>
          <a:p>
            <a:fld id="{8E1EEE40-1E82-41A4-9C31-6C82333563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264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51497" y="0"/>
            <a:ext cx="7803007" cy="1143000"/>
          </a:xfrm>
        </p:spPr>
        <p:txBody>
          <a:bodyPr/>
          <a:lstStyle>
            <a:lvl1pPr latinLnBrk="0">
              <a:defRPr kumimoji="1" lang="ja-JP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51497" y="1828800"/>
            <a:ext cx="3775169" cy="762000"/>
          </a:xfrm>
        </p:spPr>
        <p:txBody>
          <a:bodyPr anchor="ctr"/>
          <a:lstStyle>
            <a:lvl1pPr marL="0" indent="0" latinLnBrk="0">
              <a:spcBef>
                <a:spcPts val="0"/>
              </a:spcBef>
              <a:buNone/>
              <a:defRPr kumimoji="1" lang="ja-JP" sz="2400" b="0"/>
            </a:lvl1pPr>
            <a:lvl2pPr marL="457200" indent="0" latinLnBrk="0">
              <a:buNone/>
              <a:defRPr kumimoji="1" lang="ja-JP" sz="2000" b="1"/>
            </a:lvl2pPr>
            <a:lvl3pPr marL="914400" indent="0" latinLnBrk="0">
              <a:buNone/>
              <a:defRPr kumimoji="1" lang="ja-JP" sz="1800" b="1"/>
            </a:lvl3pPr>
            <a:lvl4pPr marL="1371600" indent="0" latinLnBrk="0">
              <a:buNone/>
              <a:defRPr kumimoji="1" lang="ja-JP" sz="1600" b="1"/>
            </a:lvl4pPr>
            <a:lvl5pPr marL="1828800" indent="0" latinLnBrk="0">
              <a:buNone/>
              <a:defRPr kumimoji="1" lang="ja-JP" sz="1600" b="1"/>
            </a:lvl5pPr>
            <a:lvl6pPr marL="2286000" indent="0" latinLnBrk="0">
              <a:buNone/>
              <a:defRPr kumimoji="1" lang="ja-JP" sz="1600" b="1"/>
            </a:lvl6pPr>
            <a:lvl7pPr marL="2743200" indent="0" latinLnBrk="0">
              <a:buNone/>
              <a:defRPr kumimoji="1" lang="ja-JP" sz="1600" b="1"/>
            </a:lvl7pPr>
            <a:lvl8pPr marL="3200400" indent="0" latinLnBrk="0">
              <a:buNone/>
              <a:defRPr kumimoji="1" lang="ja-JP" sz="1600" b="1"/>
            </a:lvl8pPr>
            <a:lvl9pPr marL="3657600" indent="0" latinLnBrk="0">
              <a:buNone/>
              <a:defRPr kumimoji="1" lang="ja-JP"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1051497" y="2667000"/>
            <a:ext cx="3775169" cy="3352800"/>
          </a:xfrm>
        </p:spPr>
        <p:txBody>
          <a:bodyPr>
            <a:normAutofit/>
          </a:bodyPr>
          <a:lstStyle>
            <a:lvl1pPr latinLnBrk="0">
              <a:defRPr kumimoji="1" lang="ja-JP" sz="2000"/>
            </a:lvl1pPr>
            <a:lvl2pPr latinLnBrk="0">
              <a:defRPr kumimoji="1" lang="ja-JP" sz="1800"/>
            </a:lvl2pPr>
            <a:lvl3pPr latinLnBrk="0">
              <a:defRPr kumimoji="1" lang="ja-JP" sz="1600"/>
            </a:lvl3pPr>
            <a:lvl4pPr latinLnBrk="0">
              <a:defRPr kumimoji="1" lang="ja-JP" sz="1400"/>
            </a:lvl4pPr>
            <a:lvl5pPr latinLnBrk="0">
              <a:defRPr kumimoji="1" lang="ja-JP" sz="1400"/>
            </a:lvl5pPr>
            <a:lvl6pPr latinLnBrk="0">
              <a:defRPr kumimoji="1" lang="ja-JP" sz="1400" baseline="0"/>
            </a:lvl6pPr>
            <a:lvl7pPr latinLnBrk="0">
              <a:defRPr kumimoji="1" lang="ja-JP" sz="1400" baseline="0"/>
            </a:lvl7pPr>
            <a:lvl8pPr latinLnBrk="0">
              <a:defRPr kumimoji="1" lang="ja-JP" sz="1400" baseline="0"/>
            </a:lvl8pPr>
            <a:lvl9pPr latinLnBrk="0">
              <a:defRPr kumimoji="1" lang="ja-JP" sz="1400" baseline="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5265122" y="1828800"/>
            <a:ext cx="3775169" cy="762000"/>
          </a:xfrm>
        </p:spPr>
        <p:txBody>
          <a:bodyPr anchor="ctr"/>
          <a:lstStyle>
            <a:lvl1pPr marL="0" indent="0" latinLnBrk="0">
              <a:spcBef>
                <a:spcPts val="0"/>
              </a:spcBef>
              <a:buNone/>
              <a:defRPr kumimoji="1" lang="ja-JP" sz="2400" b="0"/>
            </a:lvl1pPr>
            <a:lvl2pPr marL="457200" indent="0" latinLnBrk="0">
              <a:buNone/>
              <a:defRPr kumimoji="1" lang="ja-JP" sz="2000" b="1"/>
            </a:lvl2pPr>
            <a:lvl3pPr marL="914400" indent="0" latinLnBrk="0">
              <a:buNone/>
              <a:defRPr kumimoji="1" lang="ja-JP" sz="1800" b="1"/>
            </a:lvl3pPr>
            <a:lvl4pPr marL="1371600" indent="0" latinLnBrk="0">
              <a:buNone/>
              <a:defRPr kumimoji="1" lang="ja-JP" sz="1600" b="1"/>
            </a:lvl4pPr>
            <a:lvl5pPr marL="1828800" indent="0" latinLnBrk="0">
              <a:buNone/>
              <a:defRPr kumimoji="1" lang="ja-JP" sz="1600" b="1"/>
            </a:lvl5pPr>
            <a:lvl6pPr marL="2286000" indent="0" latinLnBrk="0">
              <a:buNone/>
              <a:defRPr kumimoji="1" lang="ja-JP" sz="1600" b="1"/>
            </a:lvl6pPr>
            <a:lvl7pPr marL="2743200" indent="0" latinLnBrk="0">
              <a:buNone/>
              <a:defRPr kumimoji="1" lang="ja-JP" sz="1600" b="1"/>
            </a:lvl7pPr>
            <a:lvl8pPr marL="3200400" indent="0" latinLnBrk="0">
              <a:buNone/>
              <a:defRPr kumimoji="1" lang="ja-JP" sz="1600" b="1"/>
            </a:lvl8pPr>
            <a:lvl9pPr marL="3657600" indent="0" latinLnBrk="0">
              <a:buNone/>
              <a:defRPr kumimoji="1" lang="ja-JP"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5265122" y="2667000"/>
            <a:ext cx="3775169" cy="3352800"/>
          </a:xfrm>
        </p:spPr>
        <p:txBody>
          <a:bodyPr>
            <a:normAutofit/>
          </a:bodyPr>
          <a:lstStyle>
            <a:lvl1pPr latinLnBrk="0">
              <a:defRPr kumimoji="1" lang="ja-JP" sz="2000"/>
            </a:lvl1pPr>
            <a:lvl2pPr latinLnBrk="0">
              <a:defRPr kumimoji="1" lang="ja-JP" sz="1800"/>
            </a:lvl2pPr>
            <a:lvl3pPr latinLnBrk="0">
              <a:defRPr kumimoji="1" lang="ja-JP" sz="1600"/>
            </a:lvl3pPr>
            <a:lvl4pPr latinLnBrk="0">
              <a:defRPr kumimoji="1" lang="ja-JP" sz="1400"/>
            </a:lvl4pPr>
            <a:lvl5pPr latinLnBrk="0">
              <a:defRPr kumimoji="1" lang="ja-JP" sz="1400"/>
            </a:lvl5pPr>
            <a:lvl6pPr latinLnBrk="0">
              <a:defRPr kumimoji="1" lang="ja-JP" sz="1400"/>
            </a:lvl6pPr>
            <a:lvl7pPr latinLnBrk="0">
              <a:defRPr kumimoji="1" lang="ja-JP" sz="1400"/>
            </a:lvl7pPr>
            <a:lvl8pPr latinLnBrk="0">
              <a:defRPr kumimoji="1" lang="ja-JP" sz="1400"/>
            </a:lvl8pPr>
            <a:lvl9pPr latinLnBrk="0">
              <a:defRPr kumimoji="1" lang="ja-JP" sz="14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3E288-F0DF-44B8-9047-08D1E890C72F}" type="datetimeFigureOut">
              <a:rPr kumimoji="1" lang="ja-JP" altLang="en-US" smtClean="0"/>
              <a:t>2016/5/13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>
          <a:xfrm>
            <a:off x="8985448" y="6453336"/>
            <a:ext cx="805073" cy="273049"/>
          </a:xfrm>
        </p:spPr>
        <p:txBody>
          <a:bodyPr/>
          <a:lstStyle/>
          <a:p>
            <a:fld id="{8E1EEE40-1E82-41A4-9C31-6C82333563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942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51497" y="0"/>
            <a:ext cx="7803007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3E288-F0DF-44B8-9047-08D1E890C72F}" type="datetimeFigureOut">
              <a:rPr kumimoji="1" lang="ja-JP" altLang="en-US" smtClean="0"/>
              <a:t>2016/5/13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985448" y="6453336"/>
            <a:ext cx="805073" cy="273049"/>
          </a:xfrm>
        </p:spPr>
        <p:txBody>
          <a:bodyPr/>
          <a:lstStyle/>
          <a:p>
            <a:fld id="{8E1EEE40-1E82-41A4-9C31-6C82333563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69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bg bwMode="auto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3E288-F0DF-44B8-9047-08D1E890C72F}" type="datetimeFigureOut">
              <a:rPr kumimoji="1" lang="ja-JP" altLang="en-US" smtClean="0"/>
              <a:t>2016/5/13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985448" y="6453336"/>
            <a:ext cx="805073" cy="273049"/>
          </a:xfrm>
        </p:spPr>
        <p:txBody>
          <a:bodyPr/>
          <a:lstStyle/>
          <a:p>
            <a:fld id="{8E1EEE40-1E82-41A4-9C31-6C82333563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986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bg bwMode="auto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79926" y="2590800"/>
            <a:ext cx="2662930" cy="1924050"/>
          </a:xfrm>
        </p:spPr>
        <p:txBody>
          <a:bodyPr anchor="b">
            <a:normAutofit/>
          </a:bodyPr>
          <a:lstStyle>
            <a:lvl1pPr algn="l" latinLnBrk="0">
              <a:defRPr kumimoji="1" lang="ja-JP" sz="3200" b="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209856" y="838200"/>
            <a:ext cx="5016220" cy="5181600"/>
          </a:xfrm>
        </p:spPr>
        <p:txBody>
          <a:bodyPr>
            <a:normAutofit/>
          </a:bodyPr>
          <a:lstStyle>
            <a:lvl1pPr latinLnBrk="0">
              <a:defRPr kumimoji="1" lang="ja-JP" sz="2000"/>
            </a:lvl1pPr>
            <a:lvl2pPr latinLnBrk="0">
              <a:defRPr kumimoji="1" lang="ja-JP" sz="1800"/>
            </a:lvl2pPr>
            <a:lvl3pPr latinLnBrk="0">
              <a:defRPr kumimoji="1" lang="ja-JP" sz="1600"/>
            </a:lvl3pPr>
            <a:lvl4pPr latinLnBrk="0">
              <a:defRPr kumimoji="1" lang="ja-JP" sz="1400"/>
            </a:lvl4pPr>
            <a:lvl5pPr latinLnBrk="0">
              <a:defRPr kumimoji="1" lang="ja-JP" sz="1400"/>
            </a:lvl5pPr>
            <a:lvl6pPr latinLnBrk="0">
              <a:defRPr kumimoji="1" lang="ja-JP" sz="1400"/>
            </a:lvl6pPr>
            <a:lvl7pPr latinLnBrk="0">
              <a:defRPr kumimoji="1" lang="ja-JP" sz="1400"/>
            </a:lvl7pPr>
            <a:lvl8pPr latinLnBrk="0">
              <a:defRPr kumimoji="1" lang="ja-JP" sz="1400"/>
            </a:lvl8pPr>
            <a:lvl9pPr latinLnBrk="0">
              <a:defRPr kumimoji="1" lang="ja-JP" sz="14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79926" y="4648200"/>
            <a:ext cx="2662930" cy="1371600"/>
          </a:xfrm>
        </p:spPr>
        <p:txBody>
          <a:bodyPr>
            <a:normAutofit/>
          </a:bodyPr>
          <a:lstStyle>
            <a:lvl1pPr marL="0" indent="0" latinLnBrk="0">
              <a:spcBef>
                <a:spcPts val="600"/>
              </a:spcBef>
              <a:buNone/>
              <a:defRPr kumimoji="1" lang="ja-JP" sz="1600"/>
            </a:lvl1pPr>
            <a:lvl2pPr marL="457200" indent="0" latinLnBrk="0">
              <a:buNone/>
              <a:defRPr kumimoji="1" lang="ja-JP" sz="1200"/>
            </a:lvl2pPr>
            <a:lvl3pPr marL="914400" indent="0" latinLnBrk="0">
              <a:buNone/>
              <a:defRPr kumimoji="1" lang="ja-JP" sz="1000"/>
            </a:lvl3pPr>
            <a:lvl4pPr marL="1371600" indent="0" latinLnBrk="0">
              <a:buNone/>
              <a:defRPr kumimoji="1" lang="ja-JP" sz="900"/>
            </a:lvl4pPr>
            <a:lvl5pPr marL="1828800" indent="0" latinLnBrk="0">
              <a:buNone/>
              <a:defRPr kumimoji="1" lang="ja-JP" sz="900"/>
            </a:lvl5pPr>
            <a:lvl6pPr marL="2286000" indent="0" latinLnBrk="0">
              <a:buNone/>
              <a:defRPr kumimoji="1" lang="ja-JP" sz="900"/>
            </a:lvl6pPr>
            <a:lvl7pPr marL="2743200" indent="0" latinLnBrk="0">
              <a:buNone/>
              <a:defRPr kumimoji="1" lang="ja-JP" sz="900"/>
            </a:lvl7pPr>
            <a:lvl8pPr marL="3200400" indent="0" latinLnBrk="0">
              <a:buNone/>
              <a:defRPr kumimoji="1" lang="ja-JP" sz="900"/>
            </a:lvl8pPr>
            <a:lvl9pPr marL="3657600" indent="0" latinLnBrk="0">
              <a:buNone/>
              <a:defRPr kumimoji="1" lang="ja-JP"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8" name="日付プレースホルダー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3E288-F0DF-44B8-9047-08D1E890C72F}" type="datetimeFigureOut">
              <a:rPr kumimoji="1" lang="ja-JP" altLang="en-US" smtClean="0"/>
              <a:t>2016/5/13</a:t>
            </a:fld>
            <a:endParaRPr kumimoji="1" lang="ja-JP" altLang="en-US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12"/>
          </p:nvPr>
        </p:nvSpPr>
        <p:spPr>
          <a:xfrm>
            <a:off x="8985448" y="6453336"/>
            <a:ext cx="805073" cy="273049"/>
          </a:xfrm>
        </p:spPr>
        <p:txBody>
          <a:bodyPr/>
          <a:lstStyle/>
          <a:p>
            <a:fld id="{8E1EEE40-1E82-41A4-9C31-6C82333563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583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bg bwMode="auto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928" y="458788"/>
            <a:ext cx="5385210" cy="5938837"/>
          </a:xfrm>
          <a:prstGeom prst="rect">
            <a:avLst/>
          </a:prstGeom>
          <a:noFill/>
          <a:ln>
            <a:noFill/>
          </a:ln>
          <a:effectLst>
            <a:outerShdw blurRad="292100" algn="ctr" rotWithShape="0">
              <a:prstClr val="black">
                <a:alpha val="3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79926" y="2590800"/>
            <a:ext cx="2662930" cy="1924050"/>
          </a:xfrm>
        </p:spPr>
        <p:txBody>
          <a:bodyPr anchor="b">
            <a:normAutofit/>
          </a:bodyPr>
          <a:lstStyle>
            <a:lvl1pPr algn="l" latinLnBrk="0">
              <a:defRPr kumimoji="1" lang="ja-JP" sz="3200" b="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dirty="0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4457571" y="836610"/>
            <a:ext cx="4768505" cy="5183190"/>
          </a:xfrm>
          <a:solidFill>
            <a:schemeClr val="bg2"/>
          </a:solidFill>
        </p:spPr>
        <p:txBody>
          <a:bodyPr tIns="914400">
            <a:normAutofit/>
          </a:bodyPr>
          <a:lstStyle>
            <a:lvl1pPr marL="0" indent="0" algn="ctr" latinLnBrk="0">
              <a:buNone/>
              <a:defRPr kumimoji="1" lang="ja-JP" sz="2400"/>
            </a:lvl1pPr>
            <a:lvl2pPr marL="457200" indent="0" latinLnBrk="0">
              <a:buNone/>
              <a:defRPr kumimoji="1" lang="ja-JP" sz="2800"/>
            </a:lvl2pPr>
            <a:lvl3pPr marL="914400" indent="0" latinLnBrk="0">
              <a:buNone/>
              <a:defRPr kumimoji="1" lang="ja-JP" sz="2400"/>
            </a:lvl3pPr>
            <a:lvl4pPr marL="1371600" indent="0" latinLnBrk="0">
              <a:buNone/>
              <a:defRPr kumimoji="1" lang="ja-JP" sz="2000"/>
            </a:lvl4pPr>
            <a:lvl5pPr marL="1828800" indent="0" latinLnBrk="0">
              <a:buNone/>
              <a:defRPr kumimoji="1" lang="ja-JP" sz="2000"/>
            </a:lvl5pPr>
            <a:lvl6pPr marL="2286000" indent="0" latinLnBrk="0">
              <a:buNone/>
              <a:defRPr kumimoji="1" lang="ja-JP" sz="2000"/>
            </a:lvl6pPr>
            <a:lvl7pPr marL="2743200" indent="0" latinLnBrk="0">
              <a:buNone/>
              <a:defRPr kumimoji="1" lang="ja-JP" sz="2000"/>
            </a:lvl7pPr>
            <a:lvl8pPr marL="3200400" indent="0" latinLnBrk="0">
              <a:buNone/>
              <a:defRPr kumimoji="1" lang="ja-JP" sz="2000"/>
            </a:lvl8pPr>
            <a:lvl9pPr marL="3657600" indent="0" latinLnBrk="0">
              <a:buNone/>
              <a:defRPr kumimoji="1" lang="ja-JP" sz="2000"/>
            </a:lvl9pPr>
          </a:lstStyle>
          <a:p>
            <a:r>
              <a:rPr kumimoji="1" lang="ja-JP" altLang="en-US" smtClean="0"/>
              <a:t>図を追加</a:t>
            </a:r>
            <a:endParaRPr kumimoji="1" lang="ja-JP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79926" y="4648200"/>
            <a:ext cx="2662930" cy="1371600"/>
          </a:xfrm>
        </p:spPr>
        <p:txBody>
          <a:bodyPr>
            <a:normAutofit/>
          </a:bodyPr>
          <a:lstStyle>
            <a:lvl1pPr marL="0" indent="0" latinLnBrk="0">
              <a:spcBef>
                <a:spcPts val="600"/>
              </a:spcBef>
              <a:buNone/>
              <a:defRPr kumimoji="1" lang="ja-JP" sz="1600"/>
            </a:lvl1pPr>
            <a:lvl2pPr marL="457200" indent="0" latinLnBrk="0">
              <a:buNone/>
              <a:defRPr kumimoji="1" lang="ja-JP" sz="1200"/>
            </a:lvl2pPr>
            <a:lvl3pPr marL="914400" indent="0" latinLnBrk="0">
              <a:buNone/>
              <a:defRPr kumimoji="1" lang="ja-JP" sz="1000"/>
            </a:lvl3pPr>
            <a:lvl4pPr marL="1371600" indent="0" latinLnBrk="0">
              <a:buNone/>
              <a:defRPr kumimoji="1" lang="ja-JP" sz="900"/>
            </a:lvl4pPr>
            <a:lvl5pPr marL="1828800" indent="0" latinLnBrk="0">
              <a:buNone/>
              <a:defRPr kumimoji="1" lang="ja-JP" sz="900"/>
            </a:lvl5pPr>
            <a:lvl6pPr marL="2286000" indent="0" latinLnBrk="0">
              <a:buNone/>
              <a:defRPr kumimoji="1" lang="ja-JP" sz="900"/>
            </a:lvl6pPr>
            <a:lvl7pPr marL="2743200" indent="0" latinLnBrk="0">
              <a:buNone/>
              <a:defRPr kumimoji="1" lang="ja-JP" sz="900"/>
            </a:lvl7pPr>
            <a:lvl8pPr marL="3200400" indent="0" latinLnBrk="0">
              <a:buNone/>
              <a:defRPr kumimoji="1" lang="ja-JP" sz="900"/>
            </a:lvl8pPr>
            <a:lvl9pPr marL="3657600" indent="0" latinLnBrk="0">
              <a:buNone/>
              <a:defRPr kumimoji="1" lang="ja-JP"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93645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1051497" y="0"/>
            <a:ext cx="7803007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kumimoji="1" lang="ja-JP" dirty="0"/>
              <a:t>マスター タイトルのスタイルを編集するには、ここをクリック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51497" y="1828800"/>
            <a:ext cx="7803007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dirty="0"/>
              <a:t>マスター テキストのスタイルを編集するには、ここをクリック</a:t>
            </a:r>
          </a:p>
          <a:p>
            <a:pPr lvl="1"/>
            <a:r>
              <a:rPr kumimoji="1" lang="ja-JP" dirty="0"/>
              <a:t>第 2 レベル</a:t>
            </a:r>
          </a:p>
          <a:p>
            <a:pPr lvl="2"/>
            <a:r>
              <a:rPr kumimoji="1" lang="ja-JP" dirty="0"/>
              <a:t>第 3 レベル</a:t>
            </a:r>
          </a:p>
          <a:p>
            <a:pPr lvl="3"/>
            <a:r>
              <a:rPr kumimoji="1" lang="ja-JP" dirty="0"/>
              <a:t>第 4 レベル</a:t>
            </a:r>
          </a:p>
          <a:p>
            <a:pPr lvl="4"/>
            <a:r>
              <a:rPr kumimoji="1" lang="ja-JP" dirty="0"/>
              <a:t>第 5 レベル</a:t>
            </a:r>
          </a:p>
          <a:p>
            <a:pPr lvl="5"/>
            <a:r>
              <a:rPr kumimoji="1" lang="ja-JP" dirty="0"/>
              <a:t>第 6 レベル</a:t>
            </a:r>
          </a:p>
          <a:p>
            <a:pPr lvl="6"/>
            <a:r>
              <a:rPr kumimoji="1" lang="ja-JP" dirty="0"/>
              <a:t>第 7 レベル</a:t>
            </a:r>
          </a:p>
          <a:p>
            <a:pPr lvl="7"/>
            <a:r>
              <a:rPr kumimoji="1" lang="ja-JP" dirty="0"/>
              <a:t>第 8 レベル</a:t>
            </a:r>
          </a:p>
          <a:p>
            <a:pPr lvl="8"/>
            <a:r>
              <a:rPr kumimoji="1" lang="ja-JP" dirty="0"/>
              <a:t>第 9 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996645" y="6172201"/>
            <a:ext cx="1072827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kumimoji="1" lang="ja-JP" sz="10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</a:lstStyle>
          <a:p>
            <a:fld id="{CC23E288-F0DF-44B8-9047-08D1E890C72F}" type="datetimeFigureOut">
              <a:rPr kumimoji="1" lang="ja-JP" altLang="en-US" smtClean="0"/>
              <a:t>2016/5/13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1051497" y="6172201"/>
            <a:ext cx="5577203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kumimoji="1" lang="ja-JP" sz="10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985448" y="6453336"/>
            <a:ext cx="805073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kumimoji="1" lang="ja-JP" sz="1100">
                <a:solidFill>
                  <a:schemeClr val="tx1"/>
                </a:solidFill>
                <a:latin typeface="Arial Black" pitchFamily="34" charset="0"/>
                <a:ea typeface="HGｺﾞｼｯｸE" pitchFamily="49" charset="-128"/>
                <a:cs typeface="Meiryo UI" panose="020B0604030504040204" pitchFamily="50" charset="-128"/>
              </a:defRPr>
            </a:lvl1pPr>
          </a:lstStyle>
          <a:p>
            <a:fld id="{8E1EEE40-1E82-41A4-9C31-6C82333563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656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lang="ja-JP" sz="32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Meiryo UI" panose="020B0604030504040204" pitchFamily="50" charset="-128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Font typeface="Arial" pitchFamily="34" charset="0"/>
        <a:buChar char="•"/>
        <a:defRPr kumimoji="1" lang="ja-JP" sz="20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Meiryo UI" panose="020B0604030504040204" pitchFamily="50" charset="-128"/>
        </a:defRPr>
      </a:lvl1pPr>
      <a:lvl2pPr marL="502920" indent="-223838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–"/>
        <a:defRPr kumimoji="1" lang="ja-JP" sz="18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Meiryo UI" panose="020B0604030504040204" pitchFamily="50" charset="-128"/>
        </a:defRPr>
      </a:lvl2pPr>
      <a:lvl3pPr marL="741363" indent="-17145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kumimoji="1" lang="ja-JP" sz="16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Meiryo UI" panose="020B0604030504040204" pitchFamily="50" charset="-128"/>
        </a:defRPr>
      </a:lvl3pPr>
      <a:lvl4pPr marL="966788" indent="-17303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kumimoji="1" lang="ja-JP" sz="14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Meiryo UI" panose="020B0604030504040204" pitchFamily="50" charset="-128"/>
        </a:defRPr>
      </a:lvl4pPr>
      <a:lvl5pPr marL="1208088" indent="-17303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kumimoji="1" lang="ja-JP" sz="14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Meiryo UI" panose="020B0604030504040204" pitchFamily="50" charset="-128"/>
        </a:defRPr>
      </a:lvl5pPr>
      <a:lvl6pPr marL="1444752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kumimoji="1" lang="ja-JP" sz="14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Meiryo UI" panose="020B0604030504040204" pitchFamily="50" charset="-128"/>
        </a:defRPr>
      </a:lvl6pPr>
      <a:lvl7pPr marL="1682496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kumimoji="1" lang="ja-JP" sz="14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Meiryo UI" panose="020B0604030504040204" pitchFamily="50" charset="-128"/>
        </a:defRPr>
      </a:lvl7pPr>
      <a:lvl8pPr marL="1920240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kumimoji="1" lang="ja-JP" sz="14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Meiryo UI" panose="020B0604030504040204" pitchFamily="50" charset="-128"/>
        </a:defRPr>
      </a:lvl8pPr>
      <a:lvl9pPr marL="2157984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kumimoji="1" lang="ja-JP" sz="14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Meiryo UI" panose="020B0604030504040204" pitchFamily="50" charset="-128"/>
        </a:defRPr>
      </a:lvl9pPr>
    </p:bodyStyle>
    <p:otherStyle>
      <a:defPPr>
        <a:defRPr kumimoji="1" lang="ja-JP"/>
      </a:defPPr>
      <a:lvl1pPr marL="0" algn="l" defTabSz="914400" rtl="0" eaLnBrk="1" latinLnBrk="0" hangingPunct="1">
        <a:defRPr kumimoji="1" lang="ja-JP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lang="ja-JP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lang="ja-JP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lang="ja-JP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lang="ja-JP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lang="ja-JP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lang="ja-JP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lang="ja-JP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lang="ja-JP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66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気候変動テキスト</a:t>
            </a:r>
            <a:endParaRPr kumimoji="1" lang="ja-JP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88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</p:transition>
    </mc:Choice>
    <mc:Fallback xmlns="">
      <p:transition spd="slow" advTm="5000">
        <p:dissolv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sz="4400" smtClean="0"/>
              <a:t/>
            </a:r>
            <a:br>
              <a:rPr kumimoji="1" lang="en-US" altLang="ja-JP" sz="4400" smtClean="0"/>
            </a:br>
            <a:r>
              <a:rPr kumimoji="1" lang="ja-JP" altLang="en-US" sz="4400" smtClean="0"/>
              <a:t>温室効果ガスとは</a:t>
            </a:r>
            <a:r>
              <a:rPr kumimoji="1" lang="en-US" altLang="ja-JP" sz="4400" smtClean="0"/>
              <a:t>…</a:t>
            </a:r>
            <a:endParaRPr kumimoji="1" lang="ja-JP" altLang="en-US" sz="4400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8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457200" indent="-457200" algn="ctr">
              <a:buClr>
                <a:schemeClr val="tx2"/>
              </a:buClr>
              <a:buSzPct val="100000"/>
              <a:buFont typeface="Wingdings" panose="05000000000000000000" pitchFamily="2" charset="2"/>
              <a:buChar char="n"/>
            </a:pPr>
            <a:r>
              <a:rPr lang="ja-JP" altLang="en-US" b="1" smtClean="0"/>
              <a:t>分野別施策の例：</a:t>
            </a:r>
            <a:r>
              <a:rPr lang="ja-JP" altLang="en-US" sz="4000" b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健康、産業・経済活動、</a:t>
            </a:r>
            <a:endParaRPr lang="ja-JP" altLang="en-US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49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457200" indent="-457200" algn="ctr">
              <a:buClr>
                <a:schemeClr val="tx2"/>
              </a:buClr>
              <a:buSzPct val="100000"/>
              <a:buFont typeface="Wingdings" panose="05000000000000000000" pitchFamily="2" charset="2"/>
              <a:buChar char="n"/>
            </a:pPr>
            <a:r>
              <a:rPr lang="ja-JP" altLang="en-US" b="1" smtClean="0"/>
              <a:t>分野別施策の例：</a:t>
            </a:r>
            <a:r>
              <a:rPr lang="ja-JP" altLang="en-US" sz="4000" b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国民生活・都市生活</a:t>
            </a:r>
            <a:endParaRPr lang="ja-JP" altLang="en-US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9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適応策の基本的考え方</a:t>
            </a:r>
            <a:r>
              <a:rPr lang="en-US" altLang="ja-JP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ja-JP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（</a:t>
            </a:r>
            <a:r>
              <a:rPr lang="en-US" altLang="ja-JP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ja-JP" altLang="en-US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）緩和策と適応策の捉え方</a:t>
            </a:r>
            <a:endParaRPr lang="ja-JP" altLang="en-US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66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ja-JP" altLang="en-US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適応策の基本的考え方</a:t>
            </a:r>
            <a:r>
              <a:rPr lang="en-US" altLang="ja-JP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ja-JP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（</a:t>
            </a:r>
            <a:r>
              <a:rPr lang="en-US" altLang="ja-JP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ja-JP" altLang="en-US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）影響分野横断的な適応策の方針</a:t>
            </a:r>
            <a:endParaRPr lang="ja-JP" altLang="en-US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47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適応策の基本的考え方</a:t>
            </a:r>
            <a:r>
              <a:rPr lang="en-US" altLang="ja-JP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ja-JP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（</a:t>
            </a:r>
            <a:r>
              <a:rPr lang="en-US" altLang="ja-JP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ja-JP" altLang="en-US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）追加的適応策の方向性</a:t>
            </a:r>
            <a:endParaRPr lang="ja-JP" altLang="en-US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02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ja-JP" altLang="en-US" sz="2000" b="1" smtClean="0">
                <a:solidFill>
                  <a:srgbClr val="FF66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適応策</a:t>
            </a:r>
            <a:r>
              <a:rPr lang="ja-JP" altLang="en-US" sz="20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の事例</a:t>
            </a:r>
            <a:r>
              <a:rPr lang="en-US" altLang="ja-JP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anose="020B0909000000000000" pitchFamily="49" charset="-128"/>
                <a:ea typeface="HGｺﾞｼｯｸE" panose="020B0909000000000000" pitchFamily="49" charset="-128"/>
                <a:cs typeface="メイリオ" panose="020B0604030504040204" pitchFamily="50" charset="-128"/>
              </a:rPr>
              <a:t/>
            </a:r>
            <a:br>
              <a:rPr lang="en-US" altLang="ja-JP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anose="020B0909000000000000" pitchFamily="49" charset="-128"/>
                <a:ea typeface="HGｺﾞｼｯｸE" panose="020B0909000000000000" pitchFamily="49" charset="-128"/>
                <a:cs typeface="メイリオ" panose="020B0604030504040204" pitchFamily="50" charset="-128"/>
              </a:rPr>
            </a:br>
            <a:r>
              <a:rPr lang="ja-JP" altLang="en-US" sz="40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ミストを使った高温対策技術を開発</a:t>
            </a:r>
            <a:r>
              <a:rPr lang="en-US" altLang="ja-JP" sz="40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/>
            </a:r>
            <a:br>
              <a:rPr lang="en-US" altLang="ja-JP" sz="40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zh-TW" altLang="en-US" sz="31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愛知県農業総合試験場</a:t>
            </a:r>
            <a:endParaRPr lang="ja-JP" altLang="en-US" sz="2700" b="1" dirty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5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ja-JP" altLang="en-US" sz="2000" b="1" smtClean="0">
                <a:solidFill>
                  <a:srgbClr val="FF66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適応策</a:t>
            </a:r>
            <a:r>
              <a:rPr lang="ja-JP" altLang="en-US" sz="20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の事例</a:t>
            </a:r>
            <a:r>
              <a:rPr lang="en-US" altLang="ja-JP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anose="020B0909000000000000" pitchFamily="49" charset="-128"/>
                <a:ea typeface="HGｺﾞｼｯｸE" panose="020B0909000000000000" pitchFamily="49" charset="-128"/>
                <a:cs typeface="メイリオ" panose="020B0604030504040204" pitchFamily="50" charset="-128"/>
              </a:rPr>
              <a:t/>
            </a:r>
            <a:br>
              <a:rPr lang="en-US" altLang="ja-JP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anose="020B0909000000000000" pitchFamily="49" charset="-128"/>
                <a:ea typeface="HGｺﾞｼｯｸE" panose="020B0909000000000000" pitchFamily="49" charset="-128"/>
                <a:cs typeface="メイリオ" panose="020B0604030504040204" pitchFamily="50" charset="-128"/>
              </a:rPr>
            </a:br>
            <a:r>
              <a:rPr lang="ja-JP" altLang="en-US" sz="4000" b="1" spc="-15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ぶどうの環状剥皮による着色向上技術</a:t>
            </a:r>
            <a:r>
              <a:rPr lang="en-US" altLang="ja-JP" sz="40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/>
            </a:r>
            <a:br>
              <a:rPr lang="en-US" altLang="ja-JP" sz="40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ja-JP" altLang="en-US" sz="27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豊橋地区農業改良推進協議会・岡額農業改良推進協議会</a:t>
            </a:r>
            <a:endParaRPr lang="ja-JP" altLang="en-US" sz="2700" b="1" dirty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01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ja-JP" altLang="en-US" sz="2000" b="1" smtClean="0">
                <a:solidFill>
                  <a:srgbClr val="FF66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適応策</a:t>
            </a:r>
            <a:r>
              <a:rPr lang="ja-JP" altLang="en-US" sz="20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の事例</a:t>
            </a:r>
            <a:r>
              <a:rPr lang="en-US" altLang="ja-JP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anose="020B0909000000000000" pitchFamily="49" charset="-128"/>
                <a:ea typeface="HGｺﾞｼｯｸE" panose="020B0909000000000000" pitchFamily="49" charset="-128"/>
                <a:cs typeface="メイリオ" panose="020B0604030504040204" pitchFamily="50" charset="-128"/>
              </a:rPr>
              <a:t/>
            </a:r>
            <a:br>
              <a:rPr lang="en-US" altLang="ja-JP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anose="020B0909000000000000" pitchFamily="49" charset="-128"/>
                <a:ea typeface="HGｺﾞｼｯｸE" panose="020B0909000000000000" pitchFamily="49" charset="-128"/>
                <a:cs typeface="メイリオ" panose="020B0604030504040204" pitchFamily="50" charset="-128"/>
              </a:rPr>
            </a:br>
            <a:r>
              <a:rPr lang="en-US" altLang="ja-JP" sz="36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｢</a:t>
            </a:r>
            <a:r>
              <a:rPr lang="ja-JP" altLang="en-US" sz="36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地球温暖化に伴う農業・畜産の</a:t>
            </a:r>
            <a:r>
              <a:rPr lang="en-US" altLang="ja-JP" sz="36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/>
            </a:r>
            <a:br>
              <a:rPr lang="en-US" altLang="ja-JP" sz="36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ja-JP" altLang="en-US" sz="36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高温対策技術マニュアル</a:t>
            </a:r>
            <a:r>
              <a:rPr lang="en-US" altLang="ja-JP" sz="36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｣</a:t>
            </a:r>
            <a:r>
              <a:rPr lang="ja-JP" altLang="en-US" sz="36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作成</a:t>
            </a:r>
            <a:r>
              <a:rPr lang="en-US" altLang="ja-JP" sz="40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/>
            </a:r>
            <a:br>
              <a:rPr lang="en-US" altLang="ja-JP" sz="40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zh-TW" altLang="en-US" sz="27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愛知県経済農業協同組合連合会</a:t>
            </a:r>
            <a:endParaRPr lang="ja-JP" altLang="en-US" sz="2700" b="1" dirty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27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ja-JP" altLang="en-US" sz="2000" b="1" smtClean="0">
                <a:solidFill>
                  <a:srgbClr val="FF66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適応策</a:t>
            </a:r>
            <a:r>
              <a:rPr lang="ja-JP" altLang="en-US" sz="20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の事例</a:t>
            </a:r>
            <a:r>
              <a:rPr lang="en-US" altLang="ja-JP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anose="020B0909000000000000" pitchFamily="49" charset="-128"/>
                <a:ea typeface="HGｺﾞｼｯｸE" panose="020B0909000000000000" pitchFamily="49" charset="-128"/>
                <a:cs typeface="メイリオ" panose="020B0604030504040204" pitchFamily="50" charset="-128"/>
              </a:rPr>
              <a:t/>
            </a:r>
            <a:br>
              <a:rPr lang="en-US" altLang="ja-JP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anose="020B0909000000000000" pitchFamily="49" charset="-128"/>
                <a:ea typeface="HGｺﾞｼｯｸE" panose="020B0909000000000000" pitchFamily="49" charset="-128"/>
                <a:cs typeface="メイリオ" panose="020B0604030504040204" pitchFamily="50" charset="-128"/>
              </a:rPr>
            </a:br>
            <a:r>
              <a:rPr lang="zh-TW" altLang="en-US" sz="40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日光川水閘門改築事業</a:t>
            </a:r>
            <a:r>
              <a:rPr lang="en-US" altLang="ja-JP" sz="40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/>
            </a:r>
            <a:br>
              <a:rPr lang="en-US" altLang="ja-JP" sz="40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zh-TW" altLang="en-US" sz="27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愛知県</a:t>
            </a:r>
            <a:endParaRPr lang="ja-JP" altLang="en-US" sz="2700" b="1" dirty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51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ja-JP" altLang="en-US" sz="2000" b="1" smtClean="0">
                <a:solidFill>
                  <a:srgbClr val="FF66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適応策</a:t>
            </a:r>
            <a:r>
              <a:rPr lang="ja-JP" altLang="en-US" sz="20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の事例</a:t>
            </a:r>
            <a:r>
              <a:rPr lang="en-US" altLang="ja-JP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anose="020B0909000000000000" pitchFamily="49" charset="-128"/>
                <a:ea typeface="HGｺﾞｼｯｸE" panose="020B0909000000000000" pitchFamily="49" charset="-128"/>
                <a:cs typeface="メイリオ" panose="020B0604030504040204" pitchFamily="50" charset="-128"/>
              </a:rPr>
              <a:t/>
            </a:r>
            <a:br>
              <a:rPr lang="en-US" altLang="ja-JP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anose="020B0909000000000000" pitchFamily="49" charset="-128"/>
                <a:ea typeface="HGｺﾞｼｯｸE" panose="020B0909000000000000" pitchFamily="49" charset="-128"/>
                <a:cs typeface="メイリオ" panose="020B0604030504040204" pitchFamily="50" charset="-128"/>
              </a:rPr>
            </a:br>
            <a:r>
              <a:rPr lang="ja-JP" altLang="en-US" sz="40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水の環復活</a:t>
            </a:r>
            <a:r>
              <a:rPr lang="en-US" altLang="ja-JP" sz="40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2050</a:t>
            </a:r>
            <a:r>
              <a:rPr lang="ja-JP" altLang="en-US" sz="40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なごや戦略</a:t>
            </a:r>
            <a:r>
              <a:rPr lang="en-US" altLang="ja-JP" sz="36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/>
            </a:r>
            <a:br>
              <a:rPr lang="en-US" altLang="ja-JP" sz="36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ja-JP" altLang="en-US" sz="28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名古屋市</a:t>
            </a:r>
            <a:endParaRPr lang="ja-JP" altLang="en-US" sz="2700" b="1" dirty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28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smtClean="0"/>
              <a:t>地球の気候システムを特徴づける放射</a:t>
            </a:r>
            <a:endParaRPr kumimoji="1" lang="ja-JP" altLang="en-US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45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0000">
        <p:dissolve/>
      </p:transition>
    </mc:Choice>
    <mc:Fallback xmlns="">
      <p:transition spd="slow" advTm="20000">
        <p:dissolv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sz="3600" b="1" smtClean="0"/>
              <a:t>私たちにもできる「適応」</a:t>
            </a:r>
            <a:endParaRPr kumimoji="1" lang="ja-JP" altLang="en-US" sz="3600" b="1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5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32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</p:transition>
    </mc:Choice>
    <mc:Fallback xmlns="">
      <p:transition spd="slow" advTm="5000">
        <p:dissolv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z="4400" b="1" smtClean="0"/>
              <a:t>関連する国際会議、条約</a:t>
            </a:r>
            <a:endParaRPr kumimoji="1" lang="ja-JP" altLang="en-US" sz="4400" b="1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22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kumimoji="1" lang="en-US" altLang="ja-JP" sz="44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IPCC</a:t>
            </a:r>
            <a:r>
              <a:rPr kumimoji="1" lang="en-US" altLang="ja-JP" sz="24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</a:t>
            </a:r>
            <a:r>
              <a:rPr kumimoji="1" lang="ja-JP" altLang="en-US" sz="24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国連</a:t>
            </a:r>
            <a:r>
              <a:rPr lang="ja-JP" altLang="en-US" sz="24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気候変動に関する政府間パネル</a:t>
            </a:r>
            <a:r>
              <a:rPr lang="en-US" altLang="ja-JP" sz="24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)</a:t>
            </a:r>
            <a:r>
              <a:rPr kumimoji="1" lang="ja-JP" altLang="en-US" sz="4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とは</a:t>
            </a:r>
            <a:endParaRPr kumimoji="1" lang="ja-JP" alt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1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kumimoji="1" lang="ja-JP" altLang="en-US" sz="44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気候変動枠組条約</a:t>
            </a:r>
            <a:r>
              <a:rPr kumimoji="1" lang="ja-JP" altLang="en-US" sz="4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とは</a:t>
            </a:r>
            <a:endParaRPr kumimoji="1" lang="ja-JP" altLang="en-US" sz="44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44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ja-JP" sz="44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COP</a:t>
            </a:r>
            <a:r>
              <a:rPr lang="en-US" altLang="ja-JP" sz="28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ja-JP" altLang="en-US" sz="28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気候変動枠組条約締約国会議</a:t>
            </a:r>
            <a:r>
              <a:rPr lang="en-US" altLang="ja-JP" sz="28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ja-JP" altLang="en-US" sz="4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とは</a:t>
            </a:r>
            <a:endParaRPr kumimoji="1" lang="ja-JP" altLang="en-US" sz="44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64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kumimoji="1" lang="en-US" altLang="ja-JP" sz="2800" b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COP3</a:t>
            </a:r>
            <a:r>
              <a:rPr kumimoji="1" lang="en-US" altLang="ja-JP" sz="28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kumimoji="1" lang="en-US" altLang="ja-JP" sz="28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ja-JP" altLang="en-US" sz="44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京都議定書</a:t>
            </a:r>
            <a:r>
              <a:rPr kumimoji="1" lang="ja-JP" altLang="en-US" sz="4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では</a:t>
            </a:r>
            <a:endParaRPr kumimoji="1" lang="ja-JP" alt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72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kumimoji="1" lang="en-US" altLang="ja-JP" sz="2800" b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COP3</a:t>
            </a:r>
            <a:r>
              <a:rPr kumimoji="1" lang="en-US" altLang="ja-JP" sz="28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kumimoji="1" lang="en-US" altLang="ja-JP" sz="28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ja-JP" altLang="en-US" sz="44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京都議定書</a:t>
            </a:r>
            <a:r>
              <a:rPr kumimoji="1" lang="ja-JP" altLang="en-US" sz="4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では</a:t>
            </a:r>
            <a:r>
              <a:rPr kumimoji="1" lang="ja-JP" altLang="en-US" sz="2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～削減目標達成のための規程～</a:t>
            </a:r>
            <a:endParaRPr kumimoji="1" lang="ja-JP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86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ja-JP" sz="2800" b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COP16</a:t>
            </a:r>
            <a:r>
              <a:rPr lang="en-US" altLang="ja-JP" sz="44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ja-JP" sz="44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ja-JP" altLang="en-US" sz="44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カンクン合意</a:t>
            </a:r>
            <a:r>
              <a:rPr kumimoji="1" lang="ja-JP" altLang="en-US" sz="4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では</a:t>
            </a:r>
            <a:endParaRPr kumimoji="1" lang="ja-JP" alt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70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ja-JP" sz="2800" b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COP17</a:t>
            </a:r>
            <a:r>
              <a:rPr lang="en-US" altLang="ja-JP" sz="44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ja-JP" sz="44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ja-JP" altLang="en-US" sz="44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ダーバン合意</a:t>
            </a:r>
            <a:r>
              <a:rPr kumimoji="1" lang="ja-JP" altLang="en-US" sz="4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では</a:t>
            </a:r>
            <a:endParaRPr kumimoji="1" lang="ja-JP" alt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80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3600" smtClean="0"/>
              <a:t/>
            </a:r>
            <a:br>
              <a:rPr kumimoji="1" lang="en-US" altLang="ja-JP" sz="3600" smtClean="0"/>
            </a:br>
            <a:r>
              <a:rPr kumimoji="1" lang="ja-JP" altLang="en-US" sz="3600" smtClean="0"/>
              <a:t>「温室効果」の仕組み</a:t>
            </a:r>
            <a:endParaRPr kumimoji="1" lang="ja-JP" altLang="en-US" sz="3600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95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0000">
        <p:dissolve/>
      </p:transition>
    </mc:Choice>
    <mc:Fallback xmlns="">
      <p:transition spd="slow" advTm="20000">
        <p:dissolv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ja-JP" sz="2800" b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COP21</a:t>
            </a:r>
            <a:br>
              <a:rPr lang="en-US" altLang="ja-JP" sz="2800" b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ja-JP" altLang="en-US" sz="44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パリ協定</a:t>
            </a:r>
            <a:r>
              <a:rPr kumimoji="1" lang="ja-JP" altLang="en-US" sz="4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では</a:t>
            </a:r>
            <a:endParaRPr kumimoji="1" lang="ja-JP" alt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3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mtClean="0"/>
              <a:t>気候変動テキスト</a:t>
            </a:r>
            <a:endParaRPr lang="ja-JP" sz="4000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44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:dissolve/>
      </p:transition>
    </mc:Choice>
    <mc:Fallback xmlns="">
      <p:transition spd="slow" advTm="10000">
        <p:dissolv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z="3600" smtClean="0"/>
              <a:t>「温室効果」の仕組み</a:t>
            </a:r>
            <a:endParaRPr kumimoji="1" lang="ja-JP" altLang="en-US" sz="3600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19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4000" smtClean="0"/>
              <a:t>｢</a:t>
            </a:r>
            <a:r>
              <a:rPr kumimoji="1" lang="ja-JP" altLang="en-US" sz="4000" smtClean="0"/>
              <a:t>温室効果ガス</a:t>
            </a:r>
            <a:r>
              <a:rPr kumimoji="1" lang="en-US" altLang="ja-JP" sz="4000" smtClean="0"/>
              <a:t>｣</a:t>
            </a:r>
            <a:r>
              <a:rPr kumimoji="1" lang="ja-JP" altLang="en-US" sz="4000" smtClean="0"/>
              <a:t>の影響</a:t>
            </a:r>
            <a:endParaRPr kumimoji="1" lang="ja-JP" altLang="en-US" sz="4000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79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65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:dissolve/>
      </p:transition>
    </mc:Choice>
    <mc:Fallback xmlns="">
      <p:transition spd="slow" advTm="10000">
        <p:dissolv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09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:dissolve/>
      </p:transition>
    </mc:Choice>
    <mc:Fallback xmlns="">
      <p:transition spd="slow" advTm="10000">
        <p:dissolv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b="1" smtClean="0"/>
              <a:t>世界のエネルギー構造の変遷</a:t>
            </a:r>
            <a:endParaRPr kumimoji="1" lang="ja-JP" altLang="en-US" b="1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75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b="1" smtClean="0"/>
              <a:t>国内</a:t>
            </a:r>
            <a:r>
              <a:rPr kumimoji="1" lang="ja-JP" altLang="en-US" b="1" smtClean="0"/>
              <a:t>のエネルギー構造</a:t>
            </a:r>
            <a:endParaRPr kumimoji="1" lang="ja-JP" altLang="en-US" b="1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39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1" smtClean="0"/>
              <a:t>増加し続ける</a:t>
            </a:r>
            <a:r>
              <a:rPr kumimoji="1" lang="ja-JP" altLang="en-US" b="1" smtClean="0"/>
              <a:t>温室効果ガスの大気中の濃度</a:t>
            </a:r>
            <a:endParaRPr kumimoji="1" lang="ja-JP" altLang="en-US" b="1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82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54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前書き</a:t>
            </a:r>
            <a:endParaRPr lang="ja-JP" altLang="en-US" sz="4000" b="1" dirty="0">
              <a:solidFill>
                <a:schemeClr val="tx1">
                  <a:lumMod val="50000"/>
                  <a:lumOff val="50000"/>
                </a:schemeClr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96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mtClean="0"/>
              <a:t>実際に世界の複数箇所で観測された</a:t>
            </a:r>
            <a:r>
              <a:rPr lang="en-US" altLang="ja-JP" smtClean="0"/>
              <a:t/>
            </a:r>
            <a:br>
              <a:rPr lang="en-US" altLang="ja-JP" smtClean="0"/>
            </a:br>
            <a:r>
              <a:rPr lang="ja-JP" altLang="en-US" smtClean="0"/>
              <a:t>大気中、海面の二酸化炭素の濃度</a:t>
            </a:r>
            <a:endParaRPr lang="ja-JP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20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0000">
        <p:dissolve/>
      </p:transition>
    </mc:Choice>
    <mc:Fallback xmlns="">
      <p:transition spd="slow" advTm="20000">
        <p:dissolv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Blip>
                <a:blip r:embed="rId2"/>
              </a:buBlip>
            </a:pPr>
            <a:r>
              <a:rPr lang="ja-JP" altLang="en-US" b="1" smtClean="0"/>
              <a:t>排出量と気温上昇量</a:t>
            </a:r>
            <a:endParaRPr lang="ja-JP" altLang="en-US" b="1" dirty="0"/>
          </a:p>
        </p:txBody>
      </p:sp>
      <p:pic>
        <p:nvPicPr>
          <p:cNvPr id="3" name="図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19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75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sz="4400" smtClean="0"/>
              <a:t>第</a:t>
            </a:r>
            <a:r>
              <a:rPr kumimoji="1" lang="en-US" altLang="ja-JP" sz="4400" smtClean="0"/>
              <a:t>2</a:t>
            </a:r>
            <a:r>
              <a:rPr kumimoji="1" lang="ja-JP" altLang="en-US" sz="4400" smtClean="0"/>
              <a:t>章</a:t>
            </a:r>
            <a:r>
              <a:rPr kumimoji="1" lang="ja-JP" altLang="en-US" sz="3600" smtClean="0"/>
              <a:t>　</a:t>
            </a:r>
            <a:r>
              <a:rPr kumimoji="1" lang="ja-JP" altLang="en-US" sz="8000" smtClean="0"/>
              <a:t>気候変動、</a:t>
            </a:r>
            <a:r>
              <a:rPr kumimoji="1" lang="en-US" altLang="ja-JP" sz="8000" smtClean="0"/>
              <a:t/>
            </a:r>
            <a:br>
              <a:rPr kumimoji="1" lang="en-US" altLang="ja-JP" sz="8000" smtClean="0"/>
            </a:br>
            <a:r>
              <a:rPr lang="ja-JP" altLang="en-US" sz="8000" smtClean="0"/>
              <a:t>　　　　　</a:t>
            </a:r>
            <a:r>
              <a:rPr kumimoji="1" lang="ja-JP" altLang="en-US" sz="8000" smtClean="0"/>
              <a:t>その実像</a:t>
            </a:r>
            <a:endParaRPr kumimoji="1" lang="ja-JP" altLang="en-US" sz="8000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90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</p:transition>
    </mc:Choice>
    <mc:Fallback xmlns="">
      <p:transition spd="slow" advTm="5000">
        <p:dissolv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Blip>
                <a:blip r:embed="rId2"/>
              </a:buBlip>
            </a:pPr>
            <a:r>
              <a:rPr lang="ja-JP" altLang="en-US" b="1" smtClean="0"/>
              <a:t>「可能性」と「確信度」について</a:t>
            </a:r>
            <a:endParaRPr lang="ja-JP" altLang="en-US" b="1" dirty="0"/>
          </a:p>
        </p:txBody>
      </p:sp>
      <p:pic>
        <p:nvPicPr>
          <p:cNvPr id="3" name="図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89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:dissolve/>
      </p:transition>
    </mc:Choice>
    <mc:Fallback xmlns="">
      <p:transition spd="slow" advTm="10000">
        <p:dissolv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Blip>
                <a:blip r:embed="rId2"/>
              </a:buBlip>
            </a:pPr>
            <a:r>
              <a:rPr lang="ja-JP" altLang="en-US" b="1" smtClean="0"/>
              <a:t>気温</a:t>
            </a:r>
            <a:endParaRPr lang="ja-JP" altLang="en-US" b="1" dirty="0"/>
          </a:p>
        </p:txBody>
      </p:sp>
      <p:pic>
        <p:nvPicPr>
          <p:cNvPr id="3" name="図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12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b="1" smtClean="0">
                <a:solidFill>
                  <a:srgbClr val="08CAC1"/>
                </a:solidFill>
              </a:rPr>
              <a:t>愛知県の気温の長期変化をみると・・・</a:t>
            </a:r>
            <a:endParaRPr lang="ja-JP" altLang="en-US" b="1" dirty="0">
              <a:solidFill>
                <a:srgbClr val="08CAC1"/>
              </a:solidFill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99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:dissolve/>
      </p:transition>
    </mc:Choice>
    <mc:Fallback xmlns="">
      <p:transition spd="slow" advTm="10000">
        <p:dissolv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0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03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Blip>
                <a:blip r:embed="rId2"/>
              </a:buBlip>
            </a:pPr>
            <a:r>
              <a:rPr lang="ja-JP" altLang="en-US" b="1" smtClean="0"/>
              <a:t>降水量</a:t>
            </a:r>
            <a:endParaRPr lang="ja-JP" altLang="en-US" b="1" dirty="0"/>
          </a:p>
        </p:txBody>
      </p:sp>
      <p:pic>
        <p:nvPicPr>
          <p:cNvPr id="3" name="図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06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本書について</a:t>
            </a:r>
            <a:endParaRPr kumimoji="1" lang="ja-JP" altLang="en-US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10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</p:transition>
    </mc:Choice>
    <mc:Fallback xmlns="">
      <p:transition spd="slow" advTm="5000">
        <p:dissolv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b="1" smtClean="0">
                <a:solidFill>
                  <a:srgbClr val="08CAC1"/>
                </a:solidFill>
              </a:rPr>
              <a:t>愛知県の降水量の長期変化をみると・・・</a:t>
            </a:r>
            <a:endParaRPr lang="ja-JP" altLang="en-US" b="1" dirty="0">
              <a:solidFill>
                <a:srgbClr val="08CAC1"/>
              </a:solidFill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2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:dissolve/>
      </p:transition>
    </mc:Choice>
    <mc:Fallback xmlns="">
      <p:transition spd="slow" advTm="10000">
        <p:dissolv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b="1" smtClean="0">
                <a:solidFill>
                  <a:srgbClr val="08CAC1"/>
                </a:solidFill>
              </a:rPr>
              <a:t>愛知県の降水量の長期変化をみると・・・</a:t>
            </a:r>
            <a:endParaRPr lang="ja-JP" altLang="en-US" b="1" dirty="0">
              <a:solidFill>
                <a:srgbClr val="08CAC1"/>
              </a:solidFill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45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5000">
        <p:dissolve/>
      </p:transition>
    </mc:Choice>
    <mc:Fallback xmlns="">
      <p:transition spd="slow" advTm="25000">
        <p:dissolv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Blip>
                <a:blip r:embed="rId2"/>
              </a:buBlip>
            </a:pPr>
            <a:r>
              <a:rPr lang="ja-JP" altLang="en-US" b="1" smtClean="0"/>
              <a:t>海洋（水温・水位）</a:t>
            </a:r>
            <a:endParaRPr lang="ja-JP" altLang="en-US" b="1" dirty="0"/>
          </a:p>
        </p:txBody>
      </p:sp>
      <p:pic>
        <p:nvPicPr>
          <p:cNvPr id="3" name="図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99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b="1" smtClean="0">
                <a:solidFill>
                  <a:srgbClr val="08CAC1"/>
                </a:solidFill>
              </a:rPr>
              <a:t>東海沖の海面水温の長期変化をみると・・・</a:t>
            </a:r>
            <a:endParaRPr lang="ja-JP" altLang="en-US" b="1" dirty="0">
              <a:solidFill>
                <a:srgbClr val="08CAC1"/>
              </a:solidFill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08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b="1" smtClean="0">
                <a:solidFill>
                  <a:srgbClr val="08CAC1"/>
                </a:solidFill>
              </a:rPr>
              <a:t>名古屋港の潮位の長期変化をみると・・・</a:t>
            </a:r>
            <a:endParaRPr lang="ja-JP" altLang="en-US" b="1" dirty="0">
              <a:solidFill>
                <a:srgbClr val="08CAC1"/>
              </a:solidFill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07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0000">
        <p:dissolve/>
      </p:transition>
    </mc:Choice>
    <mc:Fallback xmlns="">
      <p:transition spd="slow" advTm="20000">
        <p:dissolv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Blip>
                <a:blip r:embed="rId2"/>
              </a:buBlip>
            </a:pPr>
            <a:r>
              <a:rPr lang="ja-JP" altLang="en-US" b="1" smtClean="0"/>
              <a:t>雪と氷</a:t>
            </a:r>
            <a:endParaRPr lang="ja-JP" altLang="en-US" b="1" dirty="0"/>
          </a:p>
        </p:txBody>
      </p:sp>
      <p:pic>
        <p:nvPicPr>
          <p:cNvPr id="3" name="図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96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0000">
        <p:dissolve/>
      </p:transition>
    </mc:Choice>
    <mc:Fallback xmlns="">
      <p:transition spd="slow" advTm="20000">
        <p:dissolv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27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0000">
        <p:dissolve/>
      </p:transition>
    </mc:Choice>
    <mc:Fallback xmlns="">
      <p:transition spd="slow" advTm="20000">
        <p:dissolv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sz="4400" smtClean="0"/>
              <a:t>第</a:t>
            </a:r>
            <a:r>
              <a:rPr kumimoji="1" lang="en-US" altLang="ja-JP" sz="4400" smtClean="0"/>
              <a:t>3</a:t>
            </a:r>
            <a:r>
              <a:rPr kumimoji="1" lang="ja-JP" altLang="en-US" sz="4400" smtClean="0"/>
              <a:t>章</a:t>
            </a:r>
            <a:r>
              <a:rPr kumimoji="1" lang="ja-JP" altLang="en-US" sz="3600" smtClean="0"/>
              <a:t>　</a:t>
            </a:r>
            <a:r>
              <a:rPr kumimoji="1" lang="ja-JP" altLang="en-US" sz="8000" smtClean="0"/>
              <a:t>気候変動、</a:t>
            </a:r>
            <a:r>
              <a:rPr kumimoji="1" lang="en-US" altLang="ja-JP" sz="8000" smtClean="0"/>
              <a:t/>
            </a:r>
            <a:br>
              <a:rPr kumimoji="1" lang="en-US" altLang="ja-JP" sz="8000" smtClean="0"/>
            </a:br>
            <a:r>
              <a:rPr lang="ja-JP" altLang="en-US" sz="8000" smtClean="0"/>
              <a:t>　　　　　</a:t>
            </a:r>
            <a:r>
              <a:rPr kumimoji="1" lang="ja-JP" altLang="en-US" sz="8000" smtClean="0"/>
              <a:t>その影響</a:t>
            </a:r>
            <a:endParaRPr kumimoji="1" lang="ja-JP" altLang="en-US" sz="8000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10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</p:transition>
    </mc:Choice>
    <mc:Fallback xmlns="">
      <p:transition spd="slow" advTm="5000">
        <p:dissolv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1" smtClean="0">
                <a:solidFill>
                  <a:schemeClr val="accent6"/>
                </a:solidFill>
              </a:rPr>
              <a:t>観測された</a:t>
            </a:r>
            <a:r>
              <a:rPr lang="ja-JP" altLang="en-US" b="1" smtClean="0"/>
              <a:t>影響や脆弱性</a:t>
            </a:r>
            <a:endParaRPr lang="ja-JP" altLang="en-US" b="1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07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1" smtClean="0">
                <a:solidFill>
                  <a:schemeClr val="accent6"/>
                </a:solidFill>
              </a:rPr>
              <a:t>観測された</a:t>
            </a:r>
            <a:r>
              <a:rPr lang="ja-JP" altLang="en-US" b="1" smtClean="0"/>
              <a:t>影響や脆弱性</a:t>
            </a:r>
            <a:endParaRPr lang="ja-JP" altLang="en-US" b="1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79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0000">
        <p:dissolve/>
      </p:transition>
    </mc:Choice>
    <mc:Fallback xmlns="">
      <p:transition spd="slow" advTm="20000">
        <p:dissolv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2400" spc="600" smtClean="0">
                <a:solidFill>
                  <a:schemeClr val="accent1"/>
                </a:solidFill>
              </a:rPr>
              <a:t>気候変動テキスト</a:t>
            </a:r>
            <a:r>
              <a:rPr lang="en-US" altLang="ja-JP" sz="2400" spc="600" smtClean="0">
                <a:solidFill>
                  <a:schemeClr val="accent1"/>
                </a:solidFill>
              </a:rPr>
              <a:t/>
            </a:r>
            <a:br>
              <a:rPr lang="en-US" altLang="ja-JP" sz="2400" spc="600" smtClean="0">
                <a:solidFill>
                  <a:schemeClr val="accent1"/>
                </a:solidFill>
              </a:rPr>
            </a:br>
            <a:r>
              <a:rPr lang="ja-JP" altLang="en-US" sz="4800" b="1" spc="60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目  　　次</a:t>
            </a:r>
            <a:endParaRPr kumimoji="1" lang="ja-JP" altLang="en-US" sz="3600" b="1" spc="6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22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</p:transition>
    </mc:Choice>
    <mc:Fallback xmlns="">
      <p:transition spd="slow" advTm="5000">
        <p:dissolv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1" smtClean="0">
                <a:solidFill>
                  <a:schemeClr val="accent6"/>
                </a:solidFill>
              </a:rPr>
              <a:t>観測された</a:t>
            </a:r>
            <a:r>
              <a:rPr lang="ja-JP" altLang="en-US" b="1" smtClean="0"/>
              <a:t>影響や脆弱性</a:t>
            </a:r>
            <a:endParaRPr lang="ja-JP" altLang="en-US" b="1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5000">
        <p:dissolve/>
      </p:transition>
    </mc:Choice>
    <mc:Fallback xmlns="">
      <p:transition spd="slow" advTm="25000">
        <p:dissolv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1" smtClean="0">
                <a:solidFill>
                  <a:schemeClr val="accent6"/>
                </a:solidFill>
              </a:rPr>
              <a:t>観測された</a:t>
            </a:r>
            <a:r>
              <a:rPr lang="ja-JP" altLang="en-US" b="1" smtClean="0"/>
              <a:t>影響や脆弱性</a:t>
            </a:r>
            <a:endParaRPr lang="ja-JP" altLang="en-US" b="1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14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5000">
        <p:dissolve/>
      </p:transition>
    </mc:Choice>
    <mc:Fallback xmlns="">
      <p:transition spd="slow" advTm="45000">
        <p:dissolv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80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1" smtClean="0"/>
              <a:t>予測されている確信度の高い</a:t>
            </a:r>
            <a:r>
              <a:rPr lang="ja-JP" altLang="en-US" b="1" smtClean="0">
                <a:solidFill>
                  <a:schemeClr val="accent6"/>
                </a:solidFill>
              </a:rPr>
              <a:t>将来の</a:t>
            </a:r>
            <a:r>
              <a:rPr lang="ja-JP" altLang="en-US" b="1" smtClean="0"/>
              <a:t>リスク</a:t>
            </a:r>
            <a:endParaRPr lang="ja-JP" altLang="en-US" b="1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7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5000">
        <p:dissolve/>
      </p:transition>
    </mc:Choice>
    <mc:Fallback xmlns="">
      <p:transition spd="slow" advTm="25000">
        <p:dissolv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94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0000">
        <p:dissolve/>
      </p:transition>
    </mc:Choice>
    <mc:Fallback xmlns="">
      <p:transition spd="slow" advTm="20000">
        <p:dissolv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b="1" smtClean="0"/>
              <a:t>地球温暖化</a:t>
            </a:r>
            <a:r>
              <a:rPr lang="en-US" altLang="ja-JP" b="1" smtClean="0"/>
              <a:t/>
            </a:r>
            <a:br>
              <a:rPr lang="en-US" altLang="ja-JP" b="1" smtClean="0"/>
            </a:br>
            <a:r>
              <a:rPr lang="ja-JP" altLang="en-US" b="1" smtClean="0"/>
              <a:t>による</a:t>
            </a:r>
            <a:r>
              <a:rPr lang="en-US" altLang="ja-JP" b="1" smtClean="0"/>
              <a:t/>
            </a:r>
            <a:br>
              <a:rPr lang="en-US" altLang="ja-JP" b="1" smtClean="0"/>
            </a:br>
            <a:r>
              <a:rPr lang="ja-JP" altLang="en-US" b="1" smtClean="0"/>
              <a:t>日本への影響</a:t>
            </a:r>
            <a:endParaRPr lang="ja-JP" altLang="en-US" b="1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25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0000">
        <p:dissolve/>
      </p:transition>
    </mc:Choice>
    <mc:Fallback xmlns="">
      <p:transition spd="slow" advTm="20000">
        <p:dissolv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1" smtClean="0"/>
              <a:t>日本の</a:t>
            </a:r>
            <a:r>
              <a:rPr kumimoji="1" lang="ja-JP" altLang="en-US" b="1" smtClean="0"/>
              <a:t>気候の</a:t>
            </a:r>
            <a:r>
              <a:rPr kumimoji="1" lang="en-US" altLang="ja-JP" b="1" smtClean="0"/>
              <a:t/>
            </a:r>
            <a:br>
              <a:rPr kumimoji="1" lang="en-US" altLang="ja-JP" b="1" smtClean="0"/>
            </a:br>
            <a:r>
              <a:rPr kumimoji="1" lang="ja-JP" altLang="en-US" b="1" smtClean="0"/>
              <a:t>将来予測</a:t>
            </a:r>
            <a:endParaRPr kumimoji="1" lang="ja-JP" altLang="en-US" b="1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14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0000">
        <p:dissolve/>
      </p:transition>
    </mc:Choice>
    <mc:Fallback xmlns="">
      <p:transition spd="slow" advTm="20000">
        <p:dissolv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1" smtClean="0"/>
              <a:t>日本の</a:t>
            </a:r>
            <a:r>
              <a:rPr kumimoji="1" lang="ja-JP" altLang="en-US" b="1" smtClean="0"/>
              <a:t>気候の</a:t>
            </a:r>
            <a:r>
              <a:rPr kumimoji="1" lang="en-US" altLang="ja-JP" b="1" smtClean="0"/>
              <a:t/>
            </a:r>
            <a:br>
              <a:rPr kumimoji="1" lang="en-US" altLang="ja-JP" b="1" smtClean="0"/>
            </a:br>
            <a:r>
              <a:rPr kumimoji="1" lang="ja-JP" altLang="en-US" b="1" smtClean="0"/>
              <a:t>将来予測</a:t>
            </a:r>
            <a:endParaRPr kumimoji="1" lang="ja-JP" altLang="en-US" b="1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1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0000">
        <p:dissolve/>
      </p:transition>
    </mc:Choice>
    <mc:Fallback xmlns="">
      <p:transition spd="slow" advTm="20000">
        <p:dissolv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ja-JP" altLang="en-US" smtClean="0"/>
              <a:t>気候変動に</a:t>
            </a:r>
            <a:r>
              <a:rPr lang="en-US" altLang="ja-JP" smtClean="0"/>
              <a:t/>
            </a:r>
            <a:br>
              <a:rPr lang="en-US" altLang="ja-JP" smtClean="0"/>
            </a:br>
            <a:r>
              <a:rPr lang="ja-JP" altLang="en-US" smtClean="0"/>
              <a:t>よる影響</a:t>
            </a:r>
            <a:r>
              <a:rPr lang="en-US" altLang="ja-JP" smtClean="0"/>
              <a:t/>
            </a:r>
            <a:br>
              <a:rPr lang="en-US" altLang="ja-JP" smtClean="0"/>
            </a:br>
            <a:r>
              <a:rPr lang="ja-JP" altLang="en-US" sz="4000" b="1" i="1" smtClean="0"/>
              <a:t>■</a:t>
            </a:r>
            <a:r>
              <a:rPr lang="ja-JP" altLang="en-US" sz="4000" b="1" smtClean="0"/>
              <a:t>食料■</a:t>
            </a:r>
            <a:endParaRPr lang="ja-JP" altLang="en-US" sz="4000" b="1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0000">
        <p:dissolve/>
      </p:transition>
    </mc:Choice>
    <mc:Fallback xmlns="">
      <p:transition spd="slow" advTm="20000">
        <p:dissolv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ja-JP" altLang="en-US" b="1" smtClean="0">
                <a:solidFill>
                  <a:schemeClr val="accent6"/>
                </a:solidFill>
              </a:rPr>
              <a:t>国内で既に観測されている影響</a:t>
            </a:r>
            <a:r>
              <a:rPr lang="ja-JP" altLang="en-US" b="1" smtClean="0"/>
              <a:t>■農業■</a:t>
            </a:r>
            <a:r>
              <a:rPr lang="en-US" altLang="ja-JP" b="1" smtClean="0"/>
              <a:t/>
            </a:r>
            <a:br>
              <a:rPr lang="en-US" altLang="ja-JP" b="1" smtClean="0"/>
            </a:br>
            <a:r>
              <a:rPr lang="ja-JP" altLang="en-US" sz="2800" smtClean="0"/>
              <a:t>高温による作物の異常</a:t>
            </a:r>
            <a:endParaRPr kumimoji="1" lang="ja-JP" altLang="en-US" sz="4400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47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0000">
        <p:dissolve/>
      </p:transition>
    </mc:Choice>
    <mc:Fallback xmlns="">
      <p:transition spd="slow" advTm="20000">
        <p:dissolv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57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ja-JP" altLang="en-US" b="1" smtClean="0">
                <a:solidFill>
                  <a:schemeClr val="accent6"/>
                </a:solidFill>
              </a:rPr>
              <a:t>国内で既に観測されている影響</a:t>
            </a:r>
            <a:r>
              <a:rPr lang="ja-JP" altLang="en-US" b="1" smtClean="0"/>
              <a:t>■畜産業■</a:t>
            </a:r>
            <a:r>
              <a:rPr lang="en-US" altLang="ja-JP" b="1" smtClean="0"/>
              <a:t/>
            </a:r>
            <a:br>
              <a:rPr lang="en-US" altLang="ja-JP" b="1" smtClean="0"/>
            </a:br>
            <a:r>
              <a:rPr lang="ja-JP" altLang="en-US" sz="2800" smtClean="0"/>
              <a:t>暑熱による家畜死亡数の増加</a:t>
            </a:r>
            <a:endParaRPr kumimoji="1" lang="ja-JP" altLang="en-US" sz="2800" b="1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02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0000">
        <p:dissolve/>
      </p:transition>
    </mc:Choice>
    <mc:Fallback xmlns="">
      <p:transition spd="slow" advTm="20000">
        <p:dissolv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ja-JP" altLang="en-US" b="1" smtClean="0">
                <a:solidFill>
                  <a:schemeClr val="accent6"/>
                </a:solidFill>
              </a:rPr>
              <a:t>国内で既に観測されている影響</a:t>
            </a:r>
            <a:r>
              <a:rPr lang="ja-JP" altLang="en-US" b="1" smtClean="0"/>
              <a:t>■水産業■</a:t>
            </a:r>
            <a:r>
              <a:rPr lang="en-US" altLang="ja-JP" b="1" smtClean="0"/>
              <a:t/>
            </a:r>
            <a:br>
              <a:rPr lang="en-US" altLang="ja-JP" b="1" smtClean="0"/>
            </a:br>
            <a:r>
              <a:rPr lang="ja-JP" altLang="en-US" sz="2800" smtClean="0"/>
              <a:t>日本海のサワラ漁獲量の変化</a:t>
            </a:r>
            <a:endParaRPr kumimoji="1" lang="ja-JP" altLang="en-US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0000">
        <p:dissolve/>
      </p:transition>
    </mc:Choice>
    <mc:Fallback xmlns="">
      <p:transition spd="slow" advTm="20000">
        <p:dissolv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ja-JP" altLang="en-US" smtClean="0"/>
              <a:t>気候変動に</a:t>
            </a:r>
            <a:r>
              <a:rPr lang="en-US" altLang="ja-JP" smtClean="0"/>
              <a:t/>
            </a:r>
            <a:br>
              <a:rPr lang="en-US" altLang="ja-JP" smtClean="0"/>
            </a:br>
            <a:r>
              <a:rPr lang="ja-JP" altLang="en-US" smtClean="0"/>
              <a:t>よる影響</a:t>
            </a:r>
            <a:r>
              <a:rPr lang="en-US" altLang="ja-JP" b="1" i="1" smtClean="0"/>
              <a:t/>
            </a:r>
            <a:br>
              <a:rPr lang="en-US" altLang="ja-JP" b="1" i="1" smtClean="0"/>
            </a:br>
            <a:r>
              <a:rPr lang="ja-JP" altLang="en-US" b="1" i="1" smtClean="0"/>
              <a:t>■</a:t>
            </a:r>
            <a:r>
              <a:rPr lang="ja-JP" altLang="en-US" sz="4400" b="1" smtClean="0"/>
              <a:t>水環境・水資源■</a:t>
            </a:r>
            <a:endParaRPr lang="ja-JP" altLang="en-US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94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0000">
        <p:dissolve/>
      </p:transition>
    </mc:Choice>
    <mc:Fallback xmlns="">
      <p:transition spd="slow" advTm="20000">
        <p:dissolv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ja-JP" altLang="en-US" b="1" smtClean="0">
                <a:solidFill>
                  <a:schemeClr val="accent6"/>
                </a:solidFill>
              </a:rPr>
              <a:t>国内で既に観測されている影響</a:t>
            </a:r>
            <a:r>
              <a:rPr lang="ja-JP" altLang="en-US" b="1" smtClean="0"/>
              <a:t>■水環境</a:t>
            </a:r>
            <a:r>
              <a:rPr lang="ja-JP" altLang="en-US" sz="4000" b="1" smtClean="0"/>
              <a:t>■</a:t>
            </a:r>
            <a:r>
              <a:rPr lang="en-US" altLang="ja-JP" sz="4000" b="1" smtClean="0"/>
              <a:t/>
            </a:r>
            <a:br>
              <a:rPr lang="en-US" altLang="ja-JP" sz="4000" b="1" smtClean="0"/>
            </a:br>
            <a:r>
              <a:rPr lang="ja-JP" altLang="en-US" sz="2800" smtClean="0"/>
              <a:t>琵琶湖低層への酸素供給量の低下</a:t>
            </a:r>
            <a:endParaRPr kumimoji="1" lang="ja-JP" altLang="en-US" sz="3600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5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0000">
        <p:dissolve/>
      </p:transition>
    </mc:Choice>
    <mc:Fallback xmlns="">
      <p:transition spd="slow" advTm="20000">
        <p:dissolv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ja-JP" altLang="en-US" b="1" smtClean="0">
                <a:solidFill>
                  <a:schemeClr val="accent6"/>
                </a:solidFill>
              </a:rPr>
              <a:t>国内で既に観測されている影響</a:t>
            </a:r>
            <a:r>
              <a:rPr lang="ja-JP" altLang="en-US" b="1" smtClean="0"/>
              <a:t>■水資源</a:t>
            </a:r>
            <a:r>
              <a:rPr lang="ja-JP" altLang="en-US" sz="4000" b="1" smtClean="0"/>
              <a:t>■</a:t>
            </a:r>
            <a:r>
              <a:rPr lang="en-US" altLang="ja-JP" sz="4000" b="1" smtClean="0"/>
              <a:t/>
            </a:r>
            <a:br>
              <a:rPr lang="en-US" altLang="ja-JP" sz="4000" b="1" smtClean="0"/>
            </a:br>
            <a:r>
              <a:rPr lang="ja-JP" altLang="en-US" sz="2800" smtClean="0"/>
              <a:t>渇水・洪水リスクの増大の可能性</a:t>
            </a:r>
            <a:endParaRPr kumimoji="1" lang="ja-JP" altLang="en-US" sz="3600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56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3600" b="1" smtClean="0">
                <a:solidFill>
                  <a:srgbClr val="08CAC1"/>
                </a:solidFill>
              </a:rPr>
              <a:t>愛知県における取水制限の状況</a:t>
            </a:r>
            <a:endParaRPr lang="ja-JP" altLang="en-US" sz="4800" b="1" dirty="0">
              <a:solidFill>
                <a:srgbClr val="08CAC1"/>
              </a:solidFill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25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ja-JP" altLang="en-US" smtClean="0"/>
              <a:t>気候変動に</a:t>
            </a:r>
            <a:r>
              <a:rPr lang="en-US" altLang="ja-JP" smtClean="0"/>
              <a:t/>
            </a:r>
            <a:br>
              <a:rPr lang="en-US" altLang="ja-JP" smtClean="0"/>
            </a:br>
            <a:r>
              <a:rPr lang="ja-JP" altLang="en-US" smtClean="0"/>
              <a:t>よる影響</a:t>
            </a:r>
            <a:r>
              <a:rPr lang="en-US" altLang="ja-JP" b="1" i="1" smtClean="0"/>
              <a:t/>
            </a:r>
            <a:br>
              <a:rPr lang="en-US" altLang="ja-JP" b="1" i="1" smtClean="0"/>
            </a:br>
            <a:r>
              <a:rPr lang="ja-JP" altLang="en-US" sz="4400" b="1" i="1" smtClean="0"/>
              <a:t>■</a:t>
            </a:r>
            <a:r>
              <a:rPr lang="ja-JP" altLang="en-US" sz="4400" b="1" smtClean="0"/>
              <a:t>自然</a:t>
            </a:r>
            <a:r>
              <a:rPr lang="en-US" altLang="ja-JP" sz="4400" b="1" smtClean="0"/>
              <a:t/>
            </a:r>
            <a:br>
              <a:rPr lang="en-US" altLang="ja-JP" sz="4400" b="1" smtClean="0"/>
            </a:br>
            <a:r>
              <a:rPr lang="ja-JP" altLang="en-US" sz="4400" b="1" smtClean="0"/>
              <a:t>　生態系■</a:t>
            </a:r>
            <a:endParaRPr lang="ja-JP" altLang="en-US" sz="4000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09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0000">
        <p:dissolve/>
      </p:transition>
    </mc:Choice>
    <mc:Fallback xmlns="">
      <p:transition spd="slow" advTm="20000">
        <p:dissolv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b="1" smtClean="0">
                <a:solidFill>
                  <a:schemeClr val="accent6"/>
                </a:solidFill>
              </a:rPr>
              <a:t>国内で既に観測されている影響</a:t>
            </a:r>
            <a:r>
              <a:rPr lang="ja-JP" altLang="en-US" b="1" smtClean="0"/>
              <a:t>■森林・高山生態系</a:t>
            </a:r>
            <a:r>
              <a:rPr lang="ja-JP" altLang="en-US" sz="4000" b="1" smtClean="0"/>
              <a:t>■</a:t>
            </a:r>
            <a:r>
              <a:rPr lang="en-US" altLang="ja-JP" sz="4000" b="1" smtClean="0"/>
              <a:t/>
            </a:r>
            <a:br>
              <a:rPr lang="en-US" altLang="ja-JP" sz="4000" b="1" smtClean="0"/>
            </a:br>
            <a:r>
              <a:rPr lang="ja-JP" altLang="en-US" sz="2800" smtClean="0"/>
              <a:t>生物種の生育・生息域の変化</a:t>
            </a:r>
            <a:endParaRPr kumimoji="1" lang="ja-JP" altLang="en-US" sz="3600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4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0000">
        <p:dissolve/>
      </p:transition>
    </mc:Choice>
    <mc:Fallback xmlns="">
      <p:transition spd="slow" advTm="20000">
        <p:dissolv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b="1" smtClean="0">
                <a:solidFill>
                  <a:schemeClr val="accent6"/>
                </a:solidFill>
              </a:rPr>
              <a:t>国内で既に観測されている影響</a:t>
            </a:r>
            <a:r>
              <a:rPr lang="ja-JP" altLang="en-US" b="1" smtClean="0"/>
              <a:t>■沿岸・海洋生態系</a:t>
            </a:r>
            <a:r>
              <a:rPr lang="ja-JP" altLang="en-US" sz="4000" b="1" smtClean="0"/>
              <a:t>■</a:t>
            </a:r>
            <a:r>
              <a:rPr lang="en-US" altLang="ja-JP" sz="4000" b="1" smtClean="0"/>
              <a:t/>
            </a:r>
            <a:br>
              <a:rPr lang="en-US" altLang="ja-JP" sz="4000" b="1" smtClean="0"/>
            </a:br>
            <a:r>
              <a:rPr lang="ja-JP" altLang="en-US" sz="2800" smtClean="0"/>
              <a:t>生物種の生息状況の変化</a:t>
            </a:r>
            <a:endParaRPr kumimoji="1" lang="ja-JP" altLang="en-US" sz="3600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48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0000">
        <p:dissolve/>
      </p:transition>
    </mc:Choice>
    <mc:Fallback xmlns="">
      <p:transition spd="slow" advTm="20000">
        <p:dissolv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ja-JP" altLang="en-US" sz="2800" smtClean="0"/>
              <a:t>気候変動に</a:t>
            </a:r>
            <a:r>
              <a:rPr lang="en-US" altLang="ja-JP" sz="2800" smtClean="0"/>
              <a:t/>
            </a:r>
            <a:br>
              <a:rPr lang="en-US" altLang="ja-JP" sz="2800" smtClean="0"/>
            </a:br>
            <a:r>
              <a:rPr lang="ja-JP" altLang="en-US" sz="2800" smtClean="0"/>
              <a:t>よる影響</a:t>
            </a:r>
            <a:r>
              <a:rPr lang="en-US" altLang="ja-JP" sz="2800" b="1" i="1" smtClean="0"/>
              <a:t/>
            </a:r>
            <a:br>
              <a:rPr lang="en-US" altLang="ja-JP" sz="2800" b="1" i="1" smtClean="0"/>
            </a:br>
            <a:r>
              <a:rPr lang="ja-JP" altLang="en-US" sz="2800" b="1" i="1" smtClean="0"/>
              <a:t>■</a:t>
            </a:r>
            <a:r>
              <a:rPr lang="ja-JP" altLang="en-US" sz="3600" b="1" smtClean="0"/>
              <a:t>自然災害・沿岸域■</a:t>
            </a:r>
            <a:endParaRPr lang="ja-JP" altLang="en-US" sz="2800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83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0000">
        <p:dissolve/>
      </p:transition>
    </mc:Choice>
    <mc:Fallback xmlns="">
      <p:transition spd="slow" advTm="20000">
        <p:dissolv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sz="4400" smtClean="0"/>
              <a:t>第</a:t>
            </a:r>
            <a:r>
              <a:rPr kumimoji="1" lang="en-US" altLang="ja-JP" sz="4400" smtClean="0"/>
              <a:t>1</a:t>
            </a:r>
            <a:r>
              <a:rPr kumimoji="1" lang="ja-JP" altLang="en-US" sz="4400" smtClean="0"/>
              <a:t>章</a:t>
            </a:r>
            <a:r>
              <a:rPr kumimoji="1" lang="ja-JP" altLang="en-US" sz="3600" smtClean="0"/>
              <a:t>　</a:t>
            </a:r>
            <a:r>
              <a:rPr kumimoji="1" lang="ja-JP" altLang="en-US" sz="8000" spc="600" smtClean="0"/>
              <a:t>はじめに</a:t>
            </a:r>
            <a:endParaRPr kumimoji="1" lang="ja-JP" altLang="en-US" sz="8000" spc="600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28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</p:transition>
    </mc:Choice>
    <mc:Fallback xmlns="">
      <p:transition spd="slow" advTm="5000">
        <p:dissolv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b="1" smtClean="0">
                <a:solidFill>
                  <a:schemeClr val="accent6"/>
                </a:solidFill>
              </a:rPr>
              <a:t>国内で既に観測されている影響</a:t>
            </a:r>
            <a:r>
              <a:rPr lang="ja-JP" altLang="en-US" b="1" smtClean="0"/>
              <a:t>■河川</a:t>
            </a:r>
            <a:r>
              <a:rPr lang="ja-JP" altLang="en-US" sz="4000" b="1" smtClean="0"/>
              <a:t>■</a:t>
            </a:r>
            <a:r>
              <a:rPr lang="en-US" altLang="ja-JP" sz="4000" b="1" smtClean="0"/>
              <a:t/>
            </a:r>
            <a:br>
              <a:rPr lang="en-US" altLang="ja-JP" sz="4000" b="1" smtClean="0"/>
            </a:br>
            <a:r>
              <a:rPr lang="ja-JP" altLang="en-US" sz="2800" smtClean="0"/>
              <a:t>豪雨頻度と被害額の増加</a:t>
            </a:r>
            <a:endParaRPr kumimoji="1" lang="ja-JP" altLang="en-US" sz="3600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75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0000">
        <p:dissolve/>
      </p:transition>
    </mc:Choice>
    <mc:Fallback xmlns="">
      <p:transition spd="slow" advTm="20000">
        <p:dissolv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b="1" smtClean="0">
                <a:solidFill>
                  <a:schemeClr val="accent6"/>
                </a:solidFill>
              </a:rPr>
              <a:t>国内で既に観測されている影響</a:t>
            </a:r>
            <a:r>
              <a:rPr lang="ja-JP" altLang="en-US" b="1" smtClean="0"/>
              <a:t>■沿岸</a:t>
            </a:r>
            <a:r>
              <a:rPr lang="ja-JP" altLang="en-US" sz="4000" b="1" smtClean="0"/>
              <a:t>■</a:t>
            </a:r>
            <a:r>
              <a:rPr lang="en-US" altLang="ja-JP" sz="4000" b="1" smtClean="0"/>
              <a:t/>
            </a:r>
            <a:br>
              <a:rPr lang="en-US" altLang="ja-JP" sz="4000" b="1" smtClean="0"/>
            </a:br>
            <a:r>
              <a:rPr lang="ja-JP" altLang="en-US" sz="2800" smtClean="0"/>
              <a:t>厳島神社の冠水頻度の増加</a:t>
            </a:r>
            <a:endParaRPr kumimoji="1" lang="ja-JP" altLang="en-US" sz="3600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17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0000">
        <p:dissolve/>
      </p:transition>
    </mc:Choice>
    <mc:Fallback xmlns="">
      <p:transition spd="slow" advTm="20000">
        <p:dissolv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2400" b="1" smtClean="0">
                <a:solidFill>
                  <a:srgbClr val="08CAC1"/>
                </a:solidFill>
              </a:rPr>
              <a:t>愛知県内で災害をもたらした気象事例</a:t>
            </a:r>
            <a:r>
              <a:rPr lang="en-US" altLang="ja-JP" b="1" smtClean="0">
                <a:solidFill>
                  <a:srgbClr val="08CAC1"/>
                </a:solidFill>
              </a:rPr>
              <a:t/>
            </a:r>
            <a:br>
              <a:rPr lang="en-US" altLang="ja-JP" b="1" smtClean="0">
                <a:solidFill>
                  <a:srgbClr val="08CAC1"/>
                </a:solidFill>
              </a:rPr>
            </a:br>
            <a:r>
              <a:rPr lang="ja-JP" altLang="en-US" b="1" smtClean="0">
                <a:solidFill>
                  <a:srgbClr val="08CAC1"/>
                </a:solidFill>
              </a:rPr>
              <a:t>平成</a:t>
            </a:r>
            <a:r>
              <a:rPr lang="en-US" altLang="ja-JP" b="1" smtClean="0">
                <a:solidFill>
                  <a:srgbClr val="08CAC1"/>
                </a:solidFill>
              </a:rPr>
              <a:t>21</a:t>
            </a:r>
            <a:r>
              <a:rPr lang="ja-JP" altLang="en-US" b="1" smtClean="0">
                <a:solidFill>
                  <a:srgbClr val="08CAC1"/>
                </a:solidFill>
              </a:rPr>
              <a:t>年</a:t>
            </a:r>
            <a:r>
              <a:rPr lang="en-US" altLang="ja-JP" b="1" smtClean="0">
                <a:solidFill>
                  <a:srgbClr val="08CAC1"/>
                </a:solidFill>
              </a:rPr>
              <a:t>10</a:t>
            </a:r>
            <a:r>
              <a:rPr lang="ja-JP" altLang="en-US" b="1" smtClean="0">
                <a:solidFill>
                  <a:srgbClr val="08CAC1"/>
                </a:solidFill>
              </a:rPr>
              <a:t>月台風</a:t>
            </a:r>
            <a:r>
              <a:rPr lang="en-US" altLang="ja-JP" b="1" smtClean="0">
                <a:solidFill>
                  <a:srgbClr val="08CAC1"/>
                </a:solidFill>
              </a:rPr>
              <a:t>18</a:t>
            </a:r>
            <a:r>
              <a:rPr lang="ja-JP" altLang="en-US" b="1" smtClean="0">
                <a:solidFill>
                  <a:srgbClr val="08CAC1"/>
                </a:solidFill>
              </a:rPr>
              <a:t>号と高潮による被害</a:t>
            </a:r>
            <a:endParaRPr lang="ja-JP" altLang="en-US" b="1" dirty="0">
              <a:solidFill>
                <a:srgbClr val="08CAC1"/>
              </a:solidFill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36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2400" b="1" smtClean="0">
                <a:solidFill>
                  <a:srgbClr val="08CAC1"/>
                </a:solidFill>
              </a:rPr>
              <a:t>愛知県内で災害をもたらした気象事例</a:t>
            </a:r>
            <a:r>
              <a:rPr lang="en-US" altLang="ja-JP" b="1" smtClean="0">
                <a:solidFill>
                  <a:srgbClr val="08CAC1"/>
                </a:solidFill>
              </a:rPr>
              <a:t/>
            </a:r>
            <a:br>
              <a:rPr lang="en-US" altLang="ja-JP" b="1" smtClean="0">
                <a:solidFill>
                  <a:srgbClr val="08CAC1"/>
                </a:solidFill>
              </a:rPr>
            </a:br>
            <a:r>
              <a:rPr lang="ja-JP" altLang="en-US" sz="3600" b="1" smtClean="0">
                <a:solidFill>
                  <a:srgbClr val="08CAC1"/>
                </a:solidFill>
              </a:rPr>
              <a:t>平成</a:t>
            </a:r>
            <a:r>
              <a:rPr lang="en-US" altLang="ja-JP" sz="3600" b="1" smtClean="0">
                <a:solidFill>
                  <a:srgbClr val="08CAC1"/>
                </a:solidFill>
              </a:rPr>
              <a:t>12</a:t>
            </a:r>
            <a:r>
              <a:rPr lang="ja-JP" altLang="en-US" sz="3600" b="1" smtClean="0">
                <a:solidFill>
                  <a:srgbClr val="08CAC1"/>
                </a:solidFill>
              </a:rPr>
              <a:t>年</a:t>
            </a:r>
            <a:r>
              <a:rPr lang="en-US" altLang="ja-JP" sz="3600" b="1" smtClean="0">
                <a:solidFill>
                  <a:srgbClr val="08CAC1"/>
                </a:solidFill>
              </a:rPr>
              <a:t>9</a:t>
            </a:r>
            <a:r>
              <a:rPr lang="ja-JP" altLang="en-US" sz="3600" b="1" smtClean="0">
                <a:solidFill>
                  <a:srgbClr val="08CAC1"/>
                </a:solidFill>
              </a:rPr>
              <a:t>月東海豪雨</a:t>
            </a:r>
            <a:endParaRPr lang="ja-JP" altLang="en-US" sz="3600" b="1" dirty="0">
              <a:solidFill>
                <a:srgbClr val="08CAC1"/>
              </a:solidFill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6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ja-JP" altLang="en-US" sz="2800" smtClean="0"/>
              <a:t>気候変動に</a:t>
            </a:r>
            <a:r>
              <a:rPr lang="en-US" altLang="ja-JP" sz="2800" smtClean="0"/>
              <a:t/>
            </a:r>
            <a:br>
              <a:rPr lang="en-US" altLang="ja-JP" sz="2800" smtClean="0"/>
            </a:br>
            <a:r>
              <a:rPr lang="ja-JP" altLang="en-US" sz="2800" smtClean="0"/>
              <a:t>よる影響</a:t>
            </a:r>
            <a:r>
              <a:rPr lang="en-US" altLang="ja-JP" sz="2800" b="1" i="1" smtClean="0"/>
              <a:t/>
            </a:r>
            <a:br>
              <a:rPr lang="en-US" altLang="ja-JP" sz="2800" b="1" i="1" smtClean="0"/>
            </a:br>
            <a:r>
              <a:rPr lang="ja-JP" altLang="en-US" sz="4000" b="1" i="1" smtClean="0"/>
              <a:t>■</a:t>
            </a:r>
            <a:r>
              <a:rPr lang="ja-JP" altLang="en-US" sz="4000" b="1" smtClean="0"/>
              <a:t>健康■</a:t>
            </a:r>
            <a:endParaRPr lang="ja-JP" altLang="en-US" sz="4000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76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0000">
        <p:dissolve/>
      </p:transition>
    </mc:Choice>
    <mc:Fallback xmlns="">
      <p:transition spd="slow" advTm="20000">
        <p:dissolv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b="1" smtClean="0">
                <a:solidFill>
                  <a:schemeClr val="accent6"/>
                </a:solidFill>
              </a:rPr>
              <a:t>国内で既に観測されている影響</a:t>
            </a:r>
            <a:r>
              <a:rPr lang="ja-JP" altLang="en-US" b="1" smtClean="0"/>
              <a:t>■暑熱</a:t>
            </a:r>
            <a:r>
              <a:rPr lang="ja-JP" altLang="en-US" sz="4000" b="1" smtClean="0"/>
              <a:t>■</a:t>
            </a:r>
            <a:r>
              <a:rPr lang="en-US" altLang="ja-JP" sz="4000" b="1" smtClean="0"/>
              <a:t/>
            </a:r>
            <a:br>
              <a:rPr lang="en-US" altLang="ja-JP" sz="4000" b="1" smtClean="0"/>
            </a:br>
            <a:r>
              <a:rPr lang="ja-JP" altLang="en-US" sz="3100" smtClean="0"/>
              <a:t>熱中症死亡者数の増大</a:t>
            </a:r>
            <a:endParaRPr kumimoji="1" lang="ja-JP" altLang="en-US" sz="3100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30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b="1" smtClean="0">
                <a:solidFill>
                  <a:schemeClr val="accent6"/>
                </a:solidFill>
              </a:rPr>
              <a:t>国内で既に観測されている影響</a:t>
            </a:r>
            <a:r>
              <a:rPr lang="ja-JP" altLang="en-US" b="1" smtClean="0"/>
              <a:t>■感染症等■</a:t>
            </a:r>
            <a:r>
              <a:rPr lang="en-US" altLang="ja-JP" b="1" smtClean="0"/>
              <a:t/>
            </a:r>
            <a:br>
              <a:rPr lang="en-US" altLang="ja-JP" b="1" smtClean="0"/>
            </a:br>
            <a:r>
              <a:rPr lang="ja-JP" altLang="en-US" sz="2800" smtClean="0"/>
              <a:t>デング熱媒介蚊の生息域の拡大</a:t>
            </a:r>
            <a:endParaRPr kumimoji="1" lang="ja-JP" altLang="en-US" sz="2800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0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b="1" smtClean="0">
                <a:solidFill>
                  <a:srgbClr val="08CAC1"/>
                </a:solidFill>
              </a:rPr>
              <a:t>愛知県の熱中症患者数</a:t>
            </a:r>
            <a:endParaRPr lang="ja-JP" altLang="en-US" b="1" dirty="0">
              <a:solidFill>
                <a:srgbClr val="08CAC1"/>
              </a:solidFill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65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ja-JP" altLang="en-US" sz="2800" smtClean="0"/>
              <a:t>気候変動に</a:t>
            </a:r>
            <a:r>
              <a:rPr lang="en-US" altLang="ja-JP" sz="2800" smtClean="0"/>
              <a:t/>
            </a:r>
            <a:br>
              <a:rPr lang="en-US" altLang="ja-JP" sz="2800" smtClean="0"/>
            </a:br>
            <a:r>
              <a:rPr lang="ja-JP" altLang="en-US" sz="2800" smtClean="0"/>
              <a:t>よる影響</a:t>
            </a:r>
            <a:r>
              <a:rPr lang="en-US" altLang="ja-JP" sz="2800" b="1" i="1" smtClean="0"/>
              <a:t/>
            </a:r>
            <a:br>
              <a:rPr lang="en-US" altLang="ja-JP" sz="2800" b="1" i="1" smtClean="0"/>
            </a:br>
            <a:r>
              <a:rPr lang="ja-JP" altLang="en-US" sz="2800" b="1" i="1" smtClean="0"/>
              <a:t>■</a:t>
            </a:r>
            <a:r>
              <a:rPr lang="ja-JP" altLang="en-US" sz="2800" b="1" smtClean="0"/>
              <a:t>産業・経済</a:t>
            </a:r>
            <a:r>
              <a:rPr lang="en-US" altLang="ja-JP" sz="2800" b="1" smtClean="0"/>
              <a:t/>
            </a:r>
            <a:br>
              <a:rPr lang="en-US" altLang="ja-JP" sz="2800" b="1" smtClean="0"/>
            </a:br>
            <a:r>
              <a:rPr lang="ja-JP" altLang="en-US" sz="2800" b="1" smtClean="0"/>
              <a:t>活動、国民生活・都市生活■</a:t>
            </a:r>
            <a:endParaRPr lang="ja-JP" altLang="en-US" sz="2800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38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sz="2800" b="1" smtClean="0">
                <a:solidFill>
                  <a:schemeClr val="accent6"/>
                </a:solidFill>
              </a:rPr>
              <a:t>国内で既に観測されている影響</a:t>
            </a:r>
            <a:r>
              <a:rPr kumimoji="1" lang="en-US" altLang="ja-JP" sz="2800" b="1" smtClean="0">
                <a:solidFill>
                  <a:schemeClr val="accent6"/>
                </a:solidFill>
              </a:rPr>
              <a:t/>
            </a:r>
            <a:br>
              <a:rPr kumimoji="1" lang="en-US" altLang="ja-JP" sz="2800" b="1" smtClean="0">
                <a:solidFill>
                  <a:schemeClr val="accent6"/>
                </a:solidFill>
              </a:rPr>
            </a:br>
            <a:r>
              <a:rPr lang="ja-JP" altLang="en-US" sz="2800" b="1" smtClean="0"/>
              <a:t>■産業・経済活動、国民生活・都市生活</a:t>
            </a:r>
            <a:r>
              <a:rPr lang="ja-JP" altLang="en-US" b="1" smtClean="0"/>
              <a:t>■</a:t>
            </a:r>
            <a:r>
              <a:rPr lang="en-US" altLang="ja-JP" b="1" smtClean="0"/>
              <a:t/>
            </a:r>
            <a:br>
              <a:rPr lang="en-US" altLang="ja-JP" b="1" smtClean="0"/>
            </a:br>
            <a:r>
              <a:rPr lang="ja-JP" altLang="en-US" sz="2400" smtClean="0"/>
              <a:t>観光資源への影響</a:t>
            </a:r>
            <a:endParaRPr kumimoji="1" lang="ja-JP" altLang="en-US" sz="2800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99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z="4400" b="1" smtClean="0">
                <a:solidFill>
                  <a:schemeClr val="accent1"/>
                </a:solidFill>
              </a:rPr>
              <a:t>「気候」とは</a:t>
            </a:r>
            <a:endParaRPr kumimoji="1" lang="ja-JP" altLang="en-US" sz="4400" b="1" dirty="0">
              <a:solidFill>
                <a:schemeClr val="accent1"/>
              </a:solidFill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05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:dissolve/>
      </p:transition>
    </mc:Choice>
    <mc:Fallback xmlns="">
      <p:transition spd="slow" advTm="10000">
        <p:dissolv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sz="2800" b="1" smtClean="0">
                <a:solidFill>
                  <a:schemeClr val="accent6"/>
                </a:solidFill>
              </a:rPr>
              <a:t>国内で既に観測されている影響</a:t>
            </a:r>
            <a:r>
              <a:rPr kumimoji="1" lang="en-US" altLang="ja-JP" sz="2800" b="1" smtClean="0">
                <a:solidFill>
                  <a:schemeClr val="accent6"/>
                </a:solidFill>
              </a:rPr>
              <a:t/>
            </a:r>
            <a:br>
              <a:rPr kumimoji="1" lang="en-US" altLang="ja-JP" sz="2800" b="1" smtClean="0">
                <a:solidFill>
                  <a:schemeClr val="accent6"/>
                </a:solidFill>
              </a:rPr>
            </a:br>
            <a:r>
              <a:rPr lang="ja-JP" altLang="en-US" sz="2800" b="1" smtClean="0"/>
              <a:t>■産業・経済活動、国民生活・都市生活</a:t>
            </a:r>
            <a:r>
              <a:rPr lang="ja-JP" altLang="en-US" b="1" smtClean="0"/>
              <a:t>■</a:t>
            </a:r>
            <a:r>
              <a:rPr lang="en-US" altLang="ja-JP" b="1" smtClean="0"/>
              <a:t/>
            </a:r>
            <a:br>
              <a:rPr lang="en-US" altLang="ja-JP" b="1" smtClean="0"/>
            </a:br>
            <a:r>
              <a:rPr lang="ja-JP" altLang="en-US" sz="2400" smtClean="0"/>
              <a:t>都市部の温熱環境の悪化</a:t>
            </a:r>
            <a:endParaRPr kumimoji="1" lang="ja-JP" altLang="en-US" sz="2800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37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b="1" smtClean="0">
                <a:solidFill>
                  <a:srgbClr val="08CAC1"/>
                </a:solidFill>
              </a:rPr>
              <a:t>東海地方におけるヒートアイランド現象</a:t>
            </a:r>
            <a:endParaRPr lang="ja-JP" altLang="en-US" b="1" dirty="0">
              <a:solidFill>
                <a:srgbClr val="08CAC1"/>
              </a:solidFill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91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sz="4400" smtClean="0"/>
              <a:t>第４章　</a:t>
            </a:r>
            <a:r>
              <a:rPr kumimoji="1" lang="ja-JP" altLang="en-US" sz="8000" smtClean="0"/>
              <a:t>私たちは</a:t>
            </a:r>
            <a:r>
              <a:rPr kumimoji="1" lang="en-US" altLang="ja-JP" sz="8000" smtClean="0"/>
              <a:t/>
            </a:r>
            <a:br>
              <a:rPr kumimoji="1" lang="en-US" altLang="ja-JP" sz="8000" smtClean="0"/>
            </a:br>
            <a:r>
              <a:rPr lang="ja-JP" altLang="en-US" sz="8000" smtClean="0"/>
              <a:t>　　　</a:t>
            </a:r>
            <a:r>
              <a:rPr kumimoji="1" lang="ja-JP" altLang="en-US" sz="8000" smtClean="0"/>
              <a:t>何をすべきか</a:t>
            </a:r>
            <a:endParaRPr kumimoji="1" lang="ja-JP" altLang="en-US" sz="8000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63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</p:transition>
    </mc:Choice>
    <mc:Fallback xmlns="">
      <p:transition spd="slow" advTm="5000">
        <p:dissolv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1" smtClean="0"/>
              <a:t>温室効果ガスの</a:t>
            </a:r>
            <a:r>
              <a:rPr lang="ja-JP" altLang="en-US" b="1" smtClean="0">
                <a:solidFill>
                  <a:srgbClr val="FF6600"/>
                </a:solidFill>
              </a:rPr>
              <a:t>排出実態</a:t>
            </a:r>
            <a:r>
              <a:rPr lang="ja-JP" altLang="en-US" b="1" smtClean="0"/>
              <a:t>と今後の見通し</a:t>
            </a:r>
            <a:endParaRPr lang="ja-JP" altLang="en-US" b="1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87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0000">
        <p:dissolve/>
      </p:transition>
    </mc:Choice>
    <mc:Fallback xmlns="">
      <p:transition spd="slow" advTm="20000">
        <p:dissolv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1" smtClean="0"/>
              <a:t>温室効果ガスの</a:t>
            </a:r>
            <a:r>
              <a:rPr lang="ja-JP" altLang="en-US" b="1" smtClean="0">
                <a:solidFill>
                  <a:srgbClr val="FF6600"/>
                </a:solidFill>
              </a:rPr>
              <a:t>排出実態</a:t>
            </a:r>
            <a:r>
              <a:rPr lang="ja-JP" altLang="en-US" b="1" smtClean="0"/>
              <a:t>と</a:t>
            </a:r>
            <a:r>
              <a:rPr lang="ja-JP" altLang="en-US" b="1" smtClean="0">
                <a:solidFill>
                  <a:srgbClr val="00B0F0"/>
                </a:solidFill>
              </a:rPr>
              <a:t>今後の見通し</a:t>
            </a:r>
            <a:endParaRPr lang="ja-JP" altLang="en-US" b="1" dirty="0">
              <a:solidFill>
                <a:srgbClr val="00B0F0"/>
              </a:solidFill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89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0000">
        <p:dissolve/>
      </p:transition>
    </mc:Choice>
    <mc:Fallback xmlns="">
      <p:transition spd="slow" advTm="20000">
        <p:dissolv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ja-JP" altLang="en-US" b="1" smtClean="0"/>
              <a:t>今後の対策取組と</a:t>
            </a:r>
            <a:r>
              <a:rPr lang="en-US" altLang="ja-JP" b="1" smtClean="0"/>
              <a:t/>
            </a:r>
            <a:br>
              <a:rPr lang="en-US" altLang="ja-JP" b="1" smtClean="0"/>
            </a:br>
            <a:r>
              <a:rPr lang="ja-JP" altLang="en-US" b="1" smtClean="0"/>
              <a:t>排出量の動向による気温上昇</a:t>
            </a:r>
            <a:endParaRPr lang="ja-JP" altLang="en-US" b="1" dirty="0">
              <a:solidFill>
                <a:srgbClr val="00B0F0"/>
              </a:solidFill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0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0000">
        <p:dissolve/>
      </p:transition>
    </mc:Choice>
    <mc:Fallback xmlns="">
      <p:transition spd="slow" advTm="20000">
        <p:dissolv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ja-JP" altLang="en-US" b="1" smtClean="0"/>
              <a:t>今後の対策取組と</a:t>
            </a:r>
            <a:r>
              <a:rPr lang="en-US" altLang="ja-JP" b="1" smtClean="0"/>
              <a:t/>
            </a:r>
            <a:br>
              <a:rPr lang="en-US" altLang="ja-JP" b="1" smtClean="0"/>
            </a:br>
            <a:r>
              <a:rPr lang="ja-JP" altLang="en-US" b="1" smtClean="0"/>
              <a:t>排出量の動向による気温上昇</a:t>
            </a:r>
            <a:endParaRPr lang="ja-JP" altLang="en-US" b="1" dirty="0">
              <a:solidFill>
                <a:srgbClr val="00B0F0"/>
              </a:solidFill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06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ja-JP" altLang="en-US" b="1" smtClean="0"/>
              <a:t>今後の対策取組と</a:t>
            </a:r>
            <a:r>
              <a:rPr lang="en-US" altLang="ja-JP" b="1" smtClean="0"/>
              <a:t/>
            </a:r>
            <a:br>
              <a:rPr lang="en-US" altLang="ja-JP" b="1" smtClean="0"/>
            </a:br>
            <a:r>
              <a:rPr lang="ja-JP" altLang="en-US" b="1" smtClean="0"/>
              <a:t>排出量の動向による気温上昇</a:t>
            </a:r>
            <a:endParaRPr lang="ja-JP" altLang="en-US" b="1" dirty="0">
              <a:solidFill>
                <a:srgbClr val="00B0F0"/>
              </a:solidFill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39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ja-JP" altLang="en-US" b="1" smtClean="0"/>
              <a:t>低炭素エネルギー増加の必要性</a:t>
            </a:r>
            <a:endParaRPr lang="ja-JP" altLang="en-US" b="1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20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0000">
        <p:dissolve/>
      </p:transition>
    </mc:Choice>
    <mc:Fallback xmlns="">
      <p:transition spd="slow" advTm="20000">
        <p:dissolv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sz="4000" b="1" smtClean="0"/>
              <a:t>「緩和」・</a:t>
            </a:r>
            <a:r>
              <a:rPr kumimoji="1" lang="en-US" altLang="ja-JP" sz="4000" b="1" smtClean="0"/>
              <a:t/>
            </a:r>
            <a:br>
              <a:rPr kumimoji="1" lang="en-US" altLang="ja-JP" sz="4000" b="1" smtClean="0"/>
            </a:br>
            <a:r>
              <a:rPr kumimoji="1" lang="ja-JP" altLang="en-US" sz="4000" b="1" smtClean="0"/>
              <a:t>「適応」とは</a:t>
            </a:r>
            <a:endParaRPr kumimoji="1" lang="ja-JP" altLang="en-US" sz="4000" b="1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07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z="3600" b="1" smtClean="0">
                <a:solidFill>
                  <a:schemeClr val="accent1"/>
                </a:solidFill>
              </a:rPr>
              <a:t>気候が変動・変化するシステム</a:t>
            </a:r>
            <a:endParaRPr kumimoji="1" lang="ja-JP" altLang="en-US" sz="3600" b="1" dirty="0">
              <a:solidFill>
                <a:schemeClr val="accent1"/>
              </a:solidFill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18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000">
        <p:dissolve/>
      </p:transition>
    </mc:Choice>
    <mc:Fallback xmlns="">
      <p:transition spd="slow" advTm="10000">
        <p:dissolv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sz="4400" b="1" smtClean="0"/>
              <a:t>「緩和」</a:t>
            </a:r>
            <a:r>
              <a:rPr lang="en-US" altLang="ja-JP" sz="4400" b="1" smtClean="0"/>
              <a:t/>
            </a:r>
            <a:br>
              <a:rPr lang="en-US" altLang="ja-JP" sz="4400" b="1" smtClean="0"/>
            </a:br>
            <a:r>
              <a:rPr lang="ja-JP" altLang="en-US" sz="4400" b="1" smtClean="0"/>
              <a:t>のための基本情報</a:t>
            </a:r>
            <a:endParaRPr kumimoji="1" lang="ja-JP" altLang="en-US" sz="4000" b="1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9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b="1" smtClean="0"/>
              <a:t>一人あたりの</a:t>
            </a:r>
            <a:r>
              <a:rPr kumimoji="1" lang="en-US" altLang="ja-JP" b="1" smtClean="0"/>
              <a:t>CO2</a:t>
            </a:r>
            <a:r>
              <a:rPr kumimoji="1" lang="ja-JP" altLang="en-US" b="1" smtClean="0"/>
              <a:t>排出量が多い日本</a:t>
            </a:r>
            <a:endParaRPr kumimoji="1" lang="ja-JP" altLang="en-US" b="1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96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0000">
        <p:dissolve/>
      </p:transition>
    </mc:Choice>
    <mc:Fallback xmlns="">
      <p:transition spd="slow" advTm="20000">
        <p:dissolv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b="1" smtClean="0"/>
              <a:t>増加する家庭からのＣＯ</a:t>
            </a:r>
            <a:r>
              <a:rPr kumimoji="1" lang="en-US" altLang="ja-JP" b="1" smtClean="0"/>
              <a:t>2</a:t>
            </a:r>
            <a:r>
              <a:rPr kumimoji="1" lang="ja-JP" altLang="en-US" b="1" smtClean="0"/>
              <a:t>排出量</a:t>
            </a:r>
            <a:endParaRPr kumimoji="1" lang="ja-JP" altLang="en-US" b="1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52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0000">
        <p:dissolve/>
      </p:transition>
    </mc:Choice>
    <mc:Fallback xmlns="">
      <p:transition spd="slow" advTm="20000">
        <p:dissolv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sz="3600" b="1" smtClean="0"/>
              <a:t>家庭からのＣＯ</a:t>
            </a:r>
            <a:r>
              <a:rPr kumimoji="1" lang="en-US" altLang="ja-JP" sz="3600" b="1" smtClean="0"/>
              <a:t>2</a:t>
            </a:r>
            <a:r>
              <a:rPr kumimoji="1" lang="ja-JP" altLang="en-US" sz="3600" b="1" smtClean="0"/>
              <a:t>排出量</a:t>
            </a:r>
            <a:endParaRPr kumimoji="1" lang="ja-JP" altLang="en-US" sz="3600" b="1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26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z="4000" b="1" smtClean="0"/>
              <a:t>緩和のための取り組み</a:t>
            </a:r>
            <a:endParaRPr kumimoji="1" lang="ja-JP" altLang="en-US" sz="4000" b="1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7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ja-JP" altLang="en-US" sz="2000" b="1" smtClean="0">
                <a:solidFill>
                  <a:srgbClr val="FF66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緩和策</a:t>
            </a:r>
            <a:r>
              <a:rPr lang="ja-JP" altLang="en-US" sz="20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の事例</a:t>
            </a:r>
            <a:r>
              <a:rPr lang="en-US" altLang="ja-JP" sz="280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anose="020B0909000000000000" pitchFamily="49" charset="-128"/>
                <a:ea typeface="HGｺﾞｼｯｸE" panose="020B0909000000000000" pitchFamily="49" charset="-128"/>
                <a:cs typeface="メイリオ" panose="020B0604030504040204" pitchFamily="50" charset="-128"/>
              </a:rPr>
              <a:t/>
            </a:r>
            <a:br>
              <a:rPr lang="en-US" altLang="ja-JP" sz="280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anose="020B0909000000000000" pitchFamily="49" charset="-128"/>
                <a:ea typeface="HGｺﾞｼｯｸE" panose="020B0909000000000000" pitchFamily="49" charset="-128"/>
                <a:cs typeface="メイリオ" panose="020B0604030504040204" pitchFamily="50" charset="-128"/>
              </a:rPr>
            </a:br>
            <a:r>
              <a:rPr lang="ja-JP" altLang="en-US" sz="40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あいち省エネ相談</a:t>
            </a:r>
            <a:r>
              <a:rPr lang="en-US" altLang="ja-JP" sz="40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/>
            </a:r>
            <a:br>
              <a:rPr lang="en-US" altLang="ja-JP" sz="40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ja-JP" altLang="en-US" sz="28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愛知県</a:t>
            </a:r>
            <a:endParaRPr lang="ja-JP" altLang="en-US" sz="2800" b="1" dirty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51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ja-JP" altLang="en-US" sz="2200" b="1" smtClean="0">
                <a:solidFill>
                  <a:srgbClr val="FF66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緩和策</a:t>
            </a:r>
            <a:r>
              <a:rPr lang="ja-JP" altLang="en-US" sz="220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の事例</a:t>
            </a:r>
            <a:r>
              <a:rPr lang="en-US" altLang="ja-JP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anose="020B0909000000000000" pitchFamily="49" charset="-128"/>
                <a:ea typeface="HGｺﾞｼｯｸE" panose="020B0909000000000000" pitchFamily="49" charset="-128"/>
                <a:cs typeface="メイリオ" panose="020B0604030504040204" pitchFamily="50" charset="-128"/>
              </a:rPr>
              <a:t/>
            </a:r>
            <a:br>
              <a:rPr lang="en-US" altLang="ja-JP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ｺﾞｼｯｸE" panose="020B0909000000000000" pitchFamily="49" charset="-128"/>
                <a:ea typeface="HGｺﾞｼｯｸE" panose="020B0909000000000000" pitchFamily="49" charset="-128"/>
                <a:cs typeface="メイリオ" panose="020B0604030504040204" pitchFamily="50" charset="-128"/>
              </a:rPr>
            </a:br>
            <a:r>
              <a:rPr lang="en-US" altLang="ja-JP" sz="40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｢</a:t>
            </a:r>
            <a:r>
              <a:rPr lang="ja-JP" altLang="en-US" sz="40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あいちエコチャレンジ</a:t>
            </a:r>
            <a:r>
              <a:rPr lang="en-US" altLang="ja-JP" sz="40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21｣</a:t>
            </a:r>
            <a:r>
              <a:rPr lang="ja-JP" altLang="en-US" sz="40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県民運動</a:t>
            </a:r>
            <a:r>
              <a:rPr lang="en-US" altLang="ja-JP" sz="40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/>
            </a:r>
            <a:br>
              <a:rPr lang="en-US" altLang="ja-JP" sz="40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ja-JP" altLang="en-US" sz="31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愛知県</a:t>
            </a:r>
            <a:endParaRPr lang="ja-JP" altLang="en-US" sz="2200" b="1" dirty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40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sz="2400" b="1" smtClean="0">
                <a:solidFill>
                  <a:srgbClr val="08CAC1"/>
                </a:solidFill>
              </a:rPr>
              <a:t>愛知県の温暖化対策</a:t>
            </a:r>
            <a:r>
              <a:rPr lang="en-US" altLang="ja-JP" b="1" smtClean="0">
                <a:solidFill>
                  <a:srgbClr val="08CAC1"/>
                </a:solidFill>
              </a:rPr>
              <a:t/>
            </a:r>
            <a:br>
              <a:rPr lang="en-US" altLang="ja-JP" b="1" smtClean="0">
                <a:solidFill>
                  <a:srgbClr val="08CAC1"/>
                </a:solidFill>
              </a:rPr>
            </a:br>
            <a:r>
              <a:rPr lang="ja-JP" altLang="en-US" b="1" smtClean="0">
                <a:solidFill>
                  <a:srgbClr val="08CAC1"/>
                </a:solidFill>
              </a:rPr>
              <a:t>「あいち地球温暖化防止戦略</a:t>
            </a:r>
            <a:r>
              <a:rPr lang="en-US" altLang="ja-JP" b="1" smtClean="0">
                <a:solidFill>
                  <a:srgbClr val="08CAC1"/>
                </a:solidFill>
              </a:rPr>
              <a:t>2020</a:t>
            </a:r>
            <a:r>
              <a:rPr lang="ja-JP" altLang="en-US" b="1" smtClean="0">
                <a:solidFill>
                  <a:srgbClr val="08CAC1"/>
                </a:solidFill>
              </a:rPr>
              <a:t>」</a:t>
            </a:r>
            <a:endParaRPr lang="ja-JP" altLang="en-US" b="1" dirty="0">
              <a:solidFill>
                <a:srgbClr val="08CAC1"/>
              </a:solidFill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86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11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70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kumimoji="1" lang="en-US" altLang="ja-JP" b="1" smtClean="0"/>
              <a:t/>
            </a:r>
            <a:br>
              <a:rPr kumimoji="1" lang="en-US" altLang="ja-JP" b="1" smtClean="0"/>
            </a:br>
            <a:r>
              <a:rPr kumimoji="1" lang="ja-JP" altLang="en-US" smtClean="0"/>
              <a:t>気候変動の</a:t>
            </a:r>
            <a:r>
              <a:rPr lang="ja-JP" altLang="en-US" smtClean="0"/>
              <a:t>「外部因子」には</a:t>
            </a:r>
            <a:r>
              <a:rPr lang="en-US" altLang="ja-JP" smtClean="0"/>
              <a:t/>
            </a:r>
            <a:br>
              <a:rPr lang="en-US" altLang="ja-JP" smtClean="0"/>
            </a:br>
            <a:r>
              <a:rPr lang="ja-JP" altLang="en-US" sz="3600" b="1" smtClean="0">
                <a:solidFill>
                  <a:schemeClr val="accent2">
                    <a:lumMod val="75000"/>
                  </a:schemeClr>
                </a:solidFill>
              </a:rPr>
              <a:t>「自然的要因」</a:t>
            </a:r>
            <a:r>
              <a:rPr lang="ja-JP" altLang="en-US" smtClean="0"/>
              <a:t>と</a:t>
            </a:r>
            <a:r>
              <a:rPr lang="ja-JP" altLang="en-US" sz="3600" b="1" smtClean="0">
                <a:solidFill>
                  <a:schemeClr val="accent2">
                    <a:lumMod val="75000"/>
                  </a:schemeClr>
                </a:solidFill>
              </a:rPr>
              <a:t>「人為的要因」</a:t>
            </a:r>
            <a:r>
              <a:rPr lang="ja-JP" altLang="en-US" smtClean="0"/>
              <a:t>があります</a:t>
            </a:r>
            <a:endParaRPr kumimoji="1" lang="ja-JP" altLang="en-US" b="1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26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68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5000">
        <p:dissolve/>
      </p:transition>
    </mc:Choice>
    <mc:Fallback xmlns="">
      <p:transition spd="slow" advTm="45000">
        <p:dissolv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25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4400" b="1" smtClean="0"/>
              <a:t>「適応」の取組み</a:t>
            </a:r>
            <a:endParaRPr kumimoji="1" lang="ja-JP" altLang="en-US" sz="3600" b="1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23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sz="4000" b="1" smtClean="0">
                <a:solidFill>
                  <a:schemeClr val="tx2"/>
                </a:solidFill>
              </a:rPr>
              <a:t>気候変動影響評価結果の概要</a:t>
            </a:r>
            <a:endParaRPr kumimoji="1" lang="ja-JP" altLang="en-US" sz="4000" b="1" dirty="0">
              <a:solidFill>
                <a:schemeClr val="tx2"/>
              </a:solidFill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11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ja-JP" altLang="en-US" sz="3100" smtClean="0"/>
              <a:t>気候変動影響評価結果において</a:t>
            </a:r>
            <a:r>
              <a:rPr lang="en-US" altLang="ja-JP" sz="3100" smtClean="0"/>
              <a:t>『</a:t>
            </a:r>
            <a:r>
              <a:rPr lang="ja-JP" altLang="en-US" sz="3100" smtClean="0"/>
              <a:t>重大性</a:t>
            </a:r>
            <a:r>
              <a:rPr lang="en-US" altLang="ja-JP" sz="3100" smtClean="0"/>
              <a:t>』『</a:t>
            </a:r>
            <a:r>
              <a:rPr lang="ja-JP" altLang="en-US" sz="3100" smtClean="0"/>
              <a:t>緊急性</a:t>
            </a:r>
            <a:r>
              <a:rPr lang="en-US" altLang="ja-JP" sz="3100" smtClean="0"/>
              <a:t>』『</a:t>
            </a:r>
            <a:r>
              <a:rPr lang="ja-JP" altLang="en-US" sz="3100" smtClean="0"/>
              <a:t>確信度</a:t>
            </a:r>
            <a:r>
              <a:rPr lang="en-US" altLang="ja-JP" sz="3100" smtClean="0"/>
              <a:t>』</a:t>
            </a:r>
            <a:r>
              <a:rPr lang="ja-JP" altLang="en-US" sz="3100" smtClean="0"/>
              <a:t>の大きい・高い影響</a:t>
            </a:r>
            <a:r>
              <a:rPr lang="en-US" altLang="ja-JP" smtClean="0"/>
              <a:t/>
            </a:r>
            <a:br>
              <a:rPr lang="en-US" altLang="ja-JP" smtClean="0"/>
            </a:br>
            <a:r>
              <a:rPr lang="ja-JP" altLang="en-US" sz="2200" smtClean="0"/>
              <a:t>（各分野で</a:t>
            </a:r>
            <a:r>
              <a:rPr lang="ja-JP" altLang="en-US" sz="2200" smtClean="0">
                <a:ln w="12700">
                  <a:solidFill>
                    <a:schemeClr val="tx1"/>
                  </a:solidFill>
                </a:ln>
                <a:pattFill prst="pct70">
                  <a:fgClr>
                    <a:srgbClr val="FF0000"/>
                  </a:fgClr>
                  <a:bgClr>
                    <a:schemeClr val="bg1"/>
                  </a:bgClr>
                </a:pattFill>
                <a:latin typeface="HGｺﾞｼｯｸE" panose="020B0909000000000000" pitchFamily="49" charset="-128"/>
                <a:ea typeface="HGｺﾞｼｯｸE" panose="020B0909000000000000" pitchFamily="49" charset="-128"/>
                <a:cs typeface="メイリオ" panose="020B0604030504040204" pitchFamily="50" charset="-128"/>
              </a:rPr>
              <a:t>●</a:t>
            </a:r>
            <a:r>
              <a:rPr lang="ja-JP" altLang="en-US" sz="2200" smtClean="0"/>
              <a:t>の数が</a:t>
            </a:r>
            <a:r>
              <a:rPr lang="en-US" altLang="ja-JP" sz="2200" smtClean="0"/>
              <a:t>3</a:t>
            </a:r>
            <a:r>
              <a:rPr lang="ja-JP" altLang="en-US" sz="2200" smtClean="0"/>
              <a:t>または</a:t>
            </a:r>
            <a:r>
              <a:rPr lang="en-US" altLang="ja-JP" sz="2200" smtClean="0"/>
              <a:t>2</a:t>
            </a:r>
            <a:r>
              <a:rPr lang="ja-JP" altLang="en-US" sz="2200" smtClean="0"/>
              <a:t>つあるもの）</a:t>
            </a:r>
            <a:endParaRPr kumimoji="1" lang="ja-JP" altLang="en-US" sz="2200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72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ja-JP" altLang="en-US" sz="3100" smtClean="0"/>
              <a:t>気候変動影響評価結果において</a:t>
            </a:r>
            <a:r>
              <a:rPr lang="en-US" altLang="ja-JP" sz="3100" smtClean="0"/>
              <a:t>『</a:t>
            </a:r>
            <a:r>
              <a:rPr lang="ja-JP" altLang="en-US" sz="3100" smtClean="0"/>
              <a:t>重大性</a:t>
            </a:r>
            <a:r>
              <a:rPr lang="en-US" altLang="ja-JP" sz="3100" smtClean="0"/>
              <a:t>』『</a:t>
            </a:r>
            <a:r>
              <a:rPr lang="ja-JP" altLang="en-US" sz="3100" smtClean="0"/>
              <a:t>緊急性</a:t>
            </a:r>
            <a:r>
              <a:rPr lang="en-US" altLang="ja-JP" sz="3100" smtClean="0"/>
              <a:t>』『</a:t>
            </a:r>
            <a:r>
              <a:rPr lang="ja-JP" altLang="en-US" sz="3100" smtClean="0"/>
              <a:t>確信度</a:t>
            </a:r>
            <a:r>
              <a:rPr lang="en-US" altLang="ja-JP" sz="3100" smtClean="0"/>
              <a:t>』</a:t>
            </a:r>
            <a:r>
              <a:rPr lang="ja-JP" altLang="en-US" sz="3100" smtClean="0"/>
              <a:t>の大きい・高い影響</a:t>
            </a:r>
            <a:r>
              <a:rPr lang="en-US" altLang="ja-JP" smtClean="0"/>
              <a:t/>
            </a:r>
            <a:br>
              <a:rPr lang="en-US" altLang="ja-JP" smtClean="0"/>
            </a:br>
            <a:r>
              <a:rPr lang="ja-JP" altLang="en-US" sz="2200" smtClean="0"/>
              <a:t>（各分野で</a:t>
            </a:r>
            <a:r>
              <a:rPr lang="ja-JP" altLang="en-US" sz="2200" smtClean="0">
                <a:ln w="12700">
                  <a:solidFill>
                    <a:schemeClr val="tx1"/>
                  </a:solidFill>
                </a:ln>
                <a:pattFill prst="pct70">
                  <a:fgClr>
                    <a:srgbClr val="FF0000"/>
                  </a:fgClr>
                  <a:bgClr>
                    <a:schemeClr val="bg1"/>
                  </a:bgClr>
                </a:pattFill>
                <a:latin typeface="HGｺﾞｼｯｸE" panose="020B0909000000000000" pitchFamily="49" charset="-128"/>
                <a:ea typeface="HGｺﾞｼｯｸE" panose="020B0909000000000000" pitchFamily="49" charset="-128"/>
                <a:cs typeface="メイリオ" panose="020B0604030504040204" pitchFamily="50" charset="-128"/>
              </a:rPr>
              <a:t>●</a:t>
            </a:r>
            <a:r>
              <a:rPr lang="ja-JP" altLang="en-US" sz="2200" smtClean="0"/>
              <a:t>の数が</a:t>
            </a:r>
            <a:r>
              <a:rPr lang="en-US" altLang="ja-JP" sz="2200" smtClean="0"/>
              <a:t>3</a:t>
            </a:r>
            <a:r>
              <a:rPr lang="ja-JP" altLang="en-US" sz="2200" smtClean="0"/>
              <a:t>または</a:t>
            </a:r>
            <a:r>
              <a:rPr lang="en-US" altLang="ja-JP" sz="2200" smtClean="0"/>
              <a:t>2</a:t>
            </a:r>
            <a:r>
              <a:rPr lang="ja-JP" altLang="en-US" sz="2200" smtClean="0"/>
              <a:t>つあるもの）</a:t>
            </a:r>
            <a:endParaRPr kumimoji="1" lang="ja-JP" altLang="en-US" sz="2200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84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ja-JP" altLang="en-US" sz="3100" smtClean="0"/>
              <a:t>気候変動影響評価結果において</a:t>
            </a:r>
            <a:r>
              <a:rPr lang="en-US" altLang="ja-JP" sz="3100" smtClean="0"/>
              <a:t>『</a:t>
            </a:r>
            <a:r>
              <a:rPr lang="ja-JP" altLang="en-US" sz="3100" smtClean="0"/>
              <a:t>重大性</a:t>
            </a:r>
            <a:r>
              <a:rPr lang="en-US" altLang="ja-JP" sz="3100" smtClean="0"/>
              <a:t>』『</a:t>
            </a:r>
            <a:r>
              <a:rPr lang="ja-JP" altLang="en-US" sz="3100" smtClean="0"/>
              <a:t>緊急性</a:t>
            </a:r>
            <a:r>
              <a:rPr lang="en-US" altLang="ja-JP" sz="3100" smtClean="0"/>
              <a:t>』『</a:t>
            </a:r>
            <a:r>
              <a:rPr lang="ja-JP" altLang="en-US" sz="3100" smtClean="0"/>
              <a:t>確信度</a:t>
            </a:r>
            <a:r>
              <a:rPr lang="en-US" altLang="ja-JP" sz="3100" smtClean="0"/>
              <a:t>』</a:t>
            </a:r>
            <a:r>
              <a:rPr lang="ja-JP" altLang="en-US" sz="3100" smtClean="0"/>
              <a:t>の大きい・高い影響</a:t>
            </a:r>
            <a:r>
              <a:rPr lang="en-US" altLang="ja-JP" smtClean="0"/>
              <a:t/>
            </a:r>
            <a:br>
              <a:rPr lang="en-US" altLang="ja-JP" smtClean="0"/>
            </a:br>
            <a:r>
              <a:rPr lang="ja-JP" altLang="en-US" sz="2200" smtClean="0"/>
              <a:t>（各分野で</a:t>
            </a:r>
            <a:r>
              <a:rPr lang="ja-JP" altLang="en-US" sz="2200" smtClean="0">
                <a:ln w="12700">
                  <a:solidFill>
                    <a:schemeClr val="tx1"/>
                  </a:solidFill>
                </a:ln>
                <a:pattFill prst="pct70">
                  <a:fgClr>
                    <a:srgbClr val="FF0000"/>
                  </a:fgClr>
                  <a:bgClr>
                    <a:schemeClr val="bg1"/>
                  </a:bgClr>
                </a:pattFill>
                <a:latin typeface="HGｺﾞｼｯｸE" panose="020B0909000000000000" pitchFamily="49" charset="-128"/>
                <a:ea typeface="HGｺﾞｼｯｸE" panose="020B0909000000000000" pitchFamily="49" charset="-128"/>
                <a:cs typeface="メイリオ" panose="020B0604030504040204" pitchFamily="50" charset="-128"/>
              </a:rPr>
              <a:t>●</a:t>
            </a:r>
            <a:r>
              <a:rPr lang="ja-JP" altLang="en-US" sz="2200" smtClean="0"/>
              <a:t>の数が</a:t>
            </a:r>
            <a:r>
              <a:rPr lang="en-US" altLang="ja-JP" sz="2200" smtClean="0"/>
              <a:t>3</a:t>
            </a:r>
            <a:r>
              <a:rPr lang="ja-JP" altLang="en-US" sz="2200" smtClean="0"/>
              <a:t>または</a:t>
            </a:r>
            <a:r>
              <a:rPr lang="en-US" altLang="ja-JP" sz="2200" smtClean="0"/>
              <a:t>2</a:t>
            </a:r>
            <a:r>
              <a:rPr lang="ja-JP" altLang="en-US" sz="2200" smtClean="0"/>
              <a:t>つあるもの）</a:t>
            </a:r>
            <a:endParaRPr kumimoji="1" lang="ja-JP" altLang="en-US" sz="2200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87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457200" indent="-457200" algn="ctr">
              <a:buClr>
                <a:schemeClr val="tx2"/>
              </a:buClr>
              <a:buSzPct val="100000"/>
              <a:buFont typeface="Wingdings" panose="05000000000000000000" pitchFamily="2" charset="2"/>
              <a:buChar char="n"/>
            </a:pPr>
            <a:r>
              <a:rPr lang="ja-JP" altLang="en-US" b="1" smtClean="0"/>
              <a:t>分野別施策の例：</a:t>
            </a:r>
            <a:r>
              <a:rPr lang="ja-JP" altLang="en-US" sz="4000" b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農業、森林・林業、水産業</a:t>
            </a:r>
            <a:endParaRPr lang="ja-JP" altLang="en-US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47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457200" indent="-457200" algn="ctr">
              <a:buClr>
                <a:schemeClr val="tx2"/>
              </a:buClr>
              <a:buSzPct val="100000"/>
              <a:buFont typeface="Wingdings" panose="05000000000000000000" pitchFamily="2" charset="2"/>
              <a:buChar char="n"/>
            </a:pPr>
            <a:r>
              <a:rPr lang="ja-JP" altLang="en-US" b="1" smtClean="0"/>
              <a:t>分野別施策の例：</a:t>
            </a:r>
            <a:r>
              <a:rPr lang="ja-JP" altLang="en-US" sz="4000" b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水環境・水資源、自然生態系</a:t>
            </a:r>
            <a:endParaRPr lang="ja-JP" altLang="en-US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90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 algn="ctr">
              <a:buClr>
                <a:schemeClr val="tx2"/>
              </a:buClr>
              <a:buSzPct val="100000"/>
              <a:buFont typeface="Wingdings" panose="05000000000000000000" pitchFamily="2" charset="2"/>
              <a:buChar char="n"/>
            </a:pPr>
            <a:r>
              <a:rPr lang="ja-JP" altLang="en-US" b="1" smtClean="0"/>
              <a:t>分野別施策の例：</a:t>
            </a:r>
            <a:r>
              <a:rPr lang="ja-JP" altLang="en-US" sz="4000" b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自然災害・沿岸域</a:t>
            </a:r>
            <a:endParaRPr lang="ja-JP" altLang="en-US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93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</p:sld>
</file>

<file path=ppt/theme/theme1.xml><?xml version="1.0" encoding="utf-8"?>
<a:theme xmlns:a="http://schemas.openxmlformats.org/drawingml/2006/main" name="気候変動テキスト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エレメント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76200">
          <a:solidFill>
            <a:srgbClr val="FF00FF">
              <a:alpha val="60000"/>
            </a:srgbClr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気候変動テキスト" id="{0E30BFF3-7B0F-4F51-A738-C7500BDDA968}" vid="{BC3269C6-0623-44B0-8F6F-372116BC97C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気候変動テキスト</Template>
  <TotalTime>4</TotalTime>
  <Words>704</Words>
  <Application>Microsoft Office PowerPoint</Application>
  <PresentationFormat>A4 210 x 297 mm</PresentationFormat>
  <Paragraphs>107</Paragraphs>
  <Slides>121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121</vt:i4>
      </vt:variant>
    </vt:vector>
  </HeadingPairs>
  <TitlesOfParts>
    <vt:vector size="129" baseType="lpstr">
      <vt:lpstr>HGｺﾞｼｯｸE</vt:lpstr>
      <vt:lpstr>Meiryo UI</vt:lpstr>
      <vt:lpstr>ＭＳ 明朝</vt:lpstr>
      <vt:lpstr>メイリオ</vt:lpstr>
      <vt:lpstr>Arial</vt:lpstr>
      <vt:lpstr>Arial Black</vt:lpstr>
      <vt:lpstr>Wingdings</vt:lpstr>
      <vt:lpstr>気候変動テキスト</vt:lpstr>
      <vt:lpstr>気候変動テキスト</vt:lpstr>
      <vt:lpstr>前書き</vt:lpstr>
      <vt:lpstr>本書について</vt:lpstr>
      <vt:lpstr>気候変動テキスト 目  　　次</vt:lpstr>
      <vt:lpstr>PowerPoint プレゼンテーション</vt:lpstr>
      <vt:lpstr>第1章　はじめに</vt:lpstr>
      <vt:lpstr>「気候」とは</vt:lpstr>
      <vt:lpstr>気候が変動・変化するシステム</vt:lpstr>
      <vt:lpstr> 気候変動の「外部因子」には 「自然的要因」と「人為的要因」があります</vt:lpstr>
      <vt:lpstr> 温室効果ガスとは…</vt:lpstr>
      <vt:lpstr>地球の気候システムを特徴づける放射</vt:lpstr>
      <vt:lpstr> 「温室効果」の仕組み</vt:lpstr>
      <vt:lpstr>「温室効果」の仕組み</vt:lpstr>
      <vt:lpstr>｢温室効果ガス｣の影響</vt:lpstr>
      <vt:lpstr>PowerPoint プレゼンテーション</vt:lpstr>
      <vt:lpstr>PowerPoint プレゼンテーション</vt:lpstr>
      <vt:lpstr>世界のエネルギー構造の変遷</vt:lpstr>
      <vt:lpstr>国内のエネルギー構造</vt:lpstr>
      <vt:lpstr>増加し続ける温室効果ガスの大気中の濃度</vt:lpstr>
      <vt:lpstr>実際に世界の複数箇所で観測された 大気中、海面の二酸化炭素の濃度</vt:lpstr>
      <vt:lpstr>排出量と気温上昇量</vt:lpstr>
      <vt:lpstr>PowerPoint プレゼンテーション</vt:lpstr>
      <vt:lpstr>第2章　気候変動、 　　　　　その実像</vt:lpstr>
      <vt:lpstr>「可能性」と「確信度」について</vt:lpstr>
      <vt:lpstr>気温</vt:lpstr>
      <vt:lpstr>愛知県の気温の長期変化をみると・・・</vt:lpstr>
      <vt:lpstr>PowerPoint プレゼンテーション</vt:lpstr>
      <vt:lpstr>PowerPoint プレゼンテーション</vt:lpstr>
      <vt:lpstr>降水量</vt:lpstr>
      <vt:lpstr>愛知県の降水量の長期変化をみると・・・</vt:lpstr>
      <vt:lpstr>愛知県の降水量の長期変化をみると・・・</vt:lpstr>
      <vt:lpstr>海洋（水温・水位）</vt:lpstr>
      <vt:lpstr>東海沖の海面水温の長期変化をみると・・・</vt:lpstr>
      <vt:lpstr>名古屋港の潮位の長期変化をみると・・・</vt:lpstr>
      <vt:lpstr>雪と氷</vt:lpstr>
      <vt:lpstr>PowerPoint プレゼンテーション</vt:lpstr>
      <vt:lpstr>第3章　気候変動、 　　　　　その影響</vt:lpstr>
      <vt:lpstr>観測された影響や脆弱性</vt:lpstr>
      <vt:lpstr>観測された影響や脆弱性</vt:lpstr>
      <vt:lpstr>観測された影響や脆弱性</vt:lpstr>
      <vt:lpstr>観測された影響や脆弱性</vt:lpstr>
      <vt:lpstr>PowerPoint プレゼンテーション</vt:lpstr>
      <vt:lpstr>予測されている確信度の高い将来のリスク</vt:lpstr>
      <vt:lpstr>PowerPoint プレゼンテーション</vt:lpstr>
      <vt:lpstr>地球温暖化 による 日本への影響</vt:lpstr>
      <vt:lpstr>日本の気候の 将来予測</vt:lpstr>
      <vt:lpstr>日本の気候の 将来予測</vt:lpstr>
      <vt:lpstr>気候変動に よる影響 ■食料■</vt:lpstr>
      <vt:lpstr>国内で既に観測されている影響■農業■ 高温による作物の異常</vt:lpstr>
      <vt:lpstr>国内で既に観測されている影響■畜産業■ 暑熱による家畜死亡数の増加</vt:lpstr>
      <vt:lpstr>国内で既に観測されている影響■水産業■ 日本海のサワラ漁獲量の変化</vt:lpstr>
      <vt:lpstr>気候変動に よる影響 ■水環境・水資源■</vt:lpstr>
      <vt:lpstr>国内で既に観測されている影響■水環境■ 琵琶湖低層への酸素供給量の低下</vt:lpstr>
      <vt:lpstr>国内で既に観測されている影響■水資源■ 渇水・洪水リスクの増大の可能性</vt:lpstr>
      <vt:lpstr>愛知県における取水制限の状況</vt:lpstr>
      <vt:lpstr>気候変動に よる影響 ■自然 　生態系■</vt:lpstr>
      <vt:lpstr>国内で既に観測されている影響■森林・高山生態系■ 生物種の生育・生息域の変化</vt:lpstr>
      <vt:lpstr>国内で既に観測されている影響■沿岸・海洋生態系■ 生物種の生息状況の変化</vt:lpstr>
      <vt:lpstr>気候変動に よる影響 ■自然災害・沿岸域■</vt:lpstr>
      <vt:lpstr>国内で既に観測されている影響■河川■ 豪雨頻度と被害額の増加</vt:lpstr>
      <vt:lpstr>国内で既に観測されている影響■沿岸■ 厳島神社の冠水頻度の増加</vt:lpstr>
      <vt:lpstr>愛知県内で災害をもたらした気象事例 平成21年10月台風18号と高潮による被害</vt:lpstr>
      <vt:lpstr>愛知県内で災害をもたらした気象事例 平成12年9月東海豪雨</vt:lpstr>
      <vt:lpstr>気候変動に よる影響 ■健康■</vt:lpstr>
      <vt:lpstr>国内で既に観測されている影響■暑熱■ 熱中症死亡者数の増大</vt:lpstr>
      <vt:lpstr>国内で既に観測されている影響■感染症等■ デング熱媒介蚊の生息域の拡大</vt:lpstr>
      <vt:lpstr>愛知県の熱中症患者数</vt:lpstr>
      <vt:lpstr>気候変動に よる影響 ■産業・経済 活動、国民生活・都市生活■</vt:lpstr>
      <vt:lpstr>国内で既に観測されている影響 ■産業・経済活動、国民生活・都市生活■ 観光資源への影響</vt:lpstr>
      <vt:lpstr>国内で既に観測されている影響 ■産業・経済活動、国民生活・都市生活■ 都市部の温熱環境の悪化</vt:lpstr>
      <vt:lpstr>東海地方におけるヒートアイランド現象</vt:lpstr>
      <vt:lpstr>第４章　私たちは 　　　何をすべきか</vt:lpstr>
      <vt:lpstr>温室効果ガスの排出実態と今後の見通し</vt:lpstr>
      <vt:lpstr>温室効果ガスの排出実態と今後の見通し</vt:lpstr>
      <vt:lpstr>今後の対策取組と 排出量の動向による気温上昇</vt:lpstr>
      <vt:lpstr>今後の対策取組と 排出量の動向による気温上昇</vt:lpstr>
      <vt:lpstr>今後の対策取組と 排出量の動向による気温上昇</vt:lpstr>
      <vt:lpstr>低炭素エネルギー増加の必要性</vt:lpstr>
      <vt:lpstr>「緩和」・ 「適応」とは</vt:lpstr>
      <vt:lpstr>「緩和」 のための基本情報</vt:lpstr>
      <vt:lpstr>一人あたりのCO2排出量が多い日本</vt:lpstr>
      <vt:lpstr>増加する家庭からのＣＯ2排出量</vt:lpstr>
      <vt:lpstr>家庭からのＣＯ2排出量</vt:lpstr>
      <vt:lpstr>緩和のための取り組み</vt:lpstr>
      <vt:lpstr>緩和策の事例 あいち省エネ相談 愛知県</vt:lpstr>
      <vt:lpstr>緩和策の事例 ｢あいちエコチャレンジ21｣県民運動 愛知県</vt:lpstr>
      <vt:lpstr>愛知県の温暖化対策 「あいち地球温暖化防止戦略2020」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「適応」の取組み</vt:lpstr>
      <vt:lpstr>気候変動影響評価結果の概要</vt:lpstr>
      <vt:lpstr>気候変動影響評価結果において『重大性』『緊急性』『確信度』の大きい・高い影響 （各分野で●の数が3または2つあるもの）</vt:lpstr>
      <vt:lpstr>気候変動影響評価結果において『重大性』『緊急性』『確信度』の大きい・高い影響 （各分野で●の数が3または2つあるもの）</vt:lpstr>
      <vt:lpstr>気候変動影響評価結果において『重大性』『緊急性』『確信度』の大きい・高い影響 （各分野で●の数が3または2つあるもの）</vt:lpstr>
      <vt:lpstr>分野別施策の例：農業、森林・林業、水産業</vt:lpstr>
      <vt:lpstr>分野別施策の例：水環境・水資源、自然生態系</vt:lpstr>
      <vt:lpstr>分野別施策の例：自然災害・沿岸域</vt:lpstr>
      <vt:lpstr>分野別施策の例：健康、産業・経済活動、</vt:lpstr>
      <vt:lpstr>分野別施策の例：国民生活・都市生活</vt:lpstr>
      <vt:lpstr>適応策の基本的考え方 （1）緩和策と適応策の捉え方</vt:lpstr>
      <vt:lpstr>適応策の基本的考え方 （2）影響分野横断的な適応策の方針</vt:lpstr>
      <vt:lpstr>適応策の基本的考え方 （3）追加的適応策の方向性</vt:lpstr>
      <vt:lpstr>適応策の事例 ミストを使った高温対策技術を開発 愛知県農業総合試験場</vt:lpstr>
      <vt:lpstr>適応策の事例 ぶどうの環状剥皮による着色向上技術 豊橋地区農業改良推進協議会・岡額農業改良推進協議会</vt:lpstr>
      <vt:lpstr>適応策の事例 ｢地球温暖化に伴う農業・畜産の 高温対策技術マニュアル｣作成 愛知県経済農業協同組合連合会</vt:lpstr>
      <vt:lpstr>適応策の事例 日光川水閘門改築事業 愛知県</vt:lpstr>
      <vt:lpstr>適応策の事例 水の環復活2050なごや戦略 名古屋市</vt:lpstr>
      <vt:lpstr>私たちにもできる「適応」</vt:lpstr>
      <vt:lpstr>PowerPoint プレゼンテーション</vt:lpstr>
      <vt:lpstr>関連する国際会議、条約</vt:lpstr>
      <vt:lpstr>IPCC(国連気候変動に関する政府間パネル)とは</vt:lpstr>
      <vt:lpstr>気候変動枠組条約とは</vt:lpstr>
      <vt:lpstr>COP(気候変動枠組条約締約国会議)とは</vt:lpstr>
      <vt:lpstr>COP3 京都議定書では</vt:lpstr>
      <vt:lpstr>COP3 京都議定書では　～削減目標達成のための規程～</vt:lpstr>
      <vt:lpstr>COP16 カンクン合意では</vt:lpstr>
      <vt:lpstr>COP17 ダーバン合意では</vt:lpstr>
      <vt:lpstr>COP21 パリ協定では</vt:lpstr>
      <vt:lpstr>気候変動テキスト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気候変動テキスト</dc:title>
  <dc:creator>user</dc:creator>
  <cp:lastModifiedBy>user</cp:lastModifiedBy>
  <cp:revision>2</cp:revision>
  <dcterms:created xsi:type="dcterms:W3CDTF">2016-05-13T03:48:52Z</dcterms:created>
  <dcterms:modified xsi:type="dcterms:W3CDTF">2016-05-13T03:54:37Z</dcterms:modified>
</cp:coreProperties>
</file>